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1" r:id="rId3"/>
    <p:sldMasterId id="2147483689" r:id="rId4"/>
    <p:sldMasterId id="2147483691" r:id="rId5"/>
    <p:sldMasterId id="2147483708" r:id="rId6"/>
  </p:sldMasterIdLst>
  <p:notesMasterIdLst>
    <p:notesMasterId r:id="rId46"/>
  </p:notesMasterIdLst>
  <p:sldIdLst>
    <p:sldId id="1337" r:id="rId7"/>
    <p:sldId id="276" r:id="rId8"/>
    <p:sldId id="1341" r:id="rId9"/>
    <p:sldId id="1342" r:id="rId10"/>
    <p:sldId id="259" r:id="rId11"/>
    <p:sldId id="816" r:id="rId12"/>
    <p:sldId id="827" r:id="rId13"/>
    <p:sldId id="828" r:id="rId14"/>
    <p:sldId id="826" r:id="rId15"/>
    <p:sldId id="1343" r:id="rId16"/>
    <p:sldId id="1323" r:id="rId17"/>
    <p:sldId id="1331" r:id="rId18"/>
    <p:sldId id="1330" r:id="rId19"/>
    <p:sldId id="1332" r:id="rId20"/>
    <p:sldId id="1333" r:id="rId21"/>
    <p:sldId id="1320" r:id="rId22"/>
    <p:sldId id="1278" r:id="rId23"/>
    <p:sldId id="1329" r:id="rId24"/>
    <p:sldId id="1301" r:id="rId25"/>
    <p:sldId id="1334" r:id="rId26"/>
    <p:sldId id="1335" r:id="rId27"/>
    <p:sldId id="1340" r:id="rId28"/>
    <p:sldId id="1344" r:id="rId29"/>
    <p:sldId id="256" r:id="rId30"/>
    <p:sldId id="1252" r:id="rId31"/>
    <p:sldId id="1347" r:id="rId32"/>
    <p:sldId id="1322" r:id="rId33"/>
    <p:sldId id="1261" r:id="rId34"/>
    <p:sldId id="267" r:id="rId35"/>
    <p:sldId id="1346" r:id="rId36"/>
    <p:sldId id="1345" r:id="rId37"/>
    <p:sldId id="266" r:id="rId38"/>
    <p:sldId id="273" r:id="rId39"/>
    <p:sldId id="275" r:id="rId40"/>
    <p:sldId id="271" r:id="rId41"/>
    <p:sldId id="272" r:id="rId42"/>
    <p:sldId id="274" r:id="rId43"/>
    <p:sldId id="1338" r:id="rId44"/>
    <p:sldId id="133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7"/>
    <a:srgbClr val="E04064"/>
    <a:srgbClr val="76B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6405"/>
  </p:normalViewPr>
  <p:slideViewPr>
    <p:cSldViewPr snapToGrid="0" snapToObjects="1">
      <p:cViewPr varScale="1">
        <p:scale>
          <a:sx n="63" d="100"/>
          <a:sy n="63" d="100"/>
        </p:scale>
        <p:origin x="776" y="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2C8B9-AABF-E44F-AAD4-4077BDA3A9BA}"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6AD5DBA2-AF5A-294E-8329-CF6F629CF7E8}">
      <dgm:prSet phldrT="[Text]" custT="1"/>
      <dgm:spPr/>
      <dgm:t>
        <a:bodyPr/>
        <a:lstStyle/>
        <a:p>
          <a:r>
            <a:rPr lang="en-GB" sz="2400" dirty="0">
              <a:latin typeface="Arial" panose="020B0604020202020204" pitchFamily="34" charset="0"/>
              <a:cs typeface="Arial" panose="020B0604020202020204" pitchFamily="34" charset="0"/>
            </a:rPr>
            <a:t>PUSH</a:t>
          </a:r>
        </a:p>
      </dgm:t>
    </dgm:pt>
    <dgm:pt modelId="{FA594BA2-3461-BC46-B9C5-4C8F65CF513F}" type="parTrans" cxnId="{55C88DC4-D251-2349-A4C7-52C28533EE02}">
      <dgm:prSet/>
      <dgm:spPr/>
      <dgm:t>
        <a:bodyPr/>
        <a:lstStyle/>
        <a:p>
          <a:endParaRPr lang="en-GB" sz="2800">
            <a:latin typeface="Arial" panose="020B0604020202020204" pitchFamily="34" charset="0"/>
            <a:cs typeface="Arial" panose="020B0604020202020204" pitchFamily="34" charset="0"/>
          </a:endParaRPr>
        </a:p>
      </dgm:t>
    </dgm:pt>
    <dgm:pt modelId="{2E07334B-6ECD-E348-94A4-330B9FA36AD6}" type="sibTrans" cxnId="{55C88DC4-D251-2349-A4C7-52C28533EE02}">
      <dgm:prSet/>
      <dgm:spPr/>
      <dgm:t>
        <a:bodyPr/>
        <a:lstStyle/>
        <a:p>
          <a:endParaRPr lang="en-GB" sz="2800">
            <a:latin typeface="Arial" panose="020B0604020202020204" pitchFamily="34" charset="0"/>
            <a:cs typeface="Arial" panose="020B0604020202020204" pitchFamily="34" charset="0"/>
          </a:endParaRPr>
        </a:p>
      </dgm:t>
    </dgm:pt>
    <dgm:pt modelId="{68EB7818-BF7B-6A48-9F8F-DBECD93038EA}">
      <dgm:prSet phldrT="[Text]" custT="1"/>
      <dgm:spPr/>
      <dgm:t>
        <a:bodyPr/>
        <a:lstStyle/>
        <a:p>
          <a:r>
            <a:rPr lang="en-GB" sz="1600" dirty="0">
              <a:latin typeface="Arial" panose="020B0604020202020204" pitchFamily="34" charset="0"/>
              <a:cs typeface="Arial" panose="020B0604020202020204" pitchFamily="34" charset="0"/>
            </a:rPr>
            <a:t>Redundancy</a:t>
          </a:r>
        </a:p>
      </dgm:t>
    </dgm:pt>
    <dgm:pt modelId="{948C5C67-1296-5C42-A7F7-E38B981C1D8F}" type="parTrans" cxnId="{983434C3-22C9-7644-9F19-953509CE07FD}">
      <dgm:prSet/>
      <dgm:spPr/>
      <dgm:t>
        <a:bodyPr/>
        <a:lstStyle/>
        <a:p>
          <a:endParaRPr lang="en-GB" sz="2800">
            <a:latin typeface="Arial" panose="020B0604020202020204" pitchFamily="34" charset="0"/>
            <a:cs typeface="Arial" panose="020B0604020202020204" pitchFamily="34" charset="0"/>
          </a:endParaRPr>
        </a:p>
      </dgm:t>
    </dgm:pt>
    <dgm:pt modelId="{BE15F758-4E8A-3146-9871-29E416D0F339}" type="sibTrans" cxnId="{983434C3-22C9-7644-9F19-953509CE07FD}">
      <dgm:prSet/>
      <dgm:spPr/>
      <dgm:t>
        <a:bodyPr/>
        <a:lstStyle/>
        <a:p>
          <a:endParaRPr lang="en-GB" sz="2800">
            <a:latin typeface="Arial" panose="020B0604020202020204" pitchFamily="34" charset="0"/>
            <a:cs typeface="Arial" panose="020B0604020202020204" pitchFamily="34" charset="0"/>
          </a:endParaRPr>
        </a:p>
      </dgm:t>
    </dgm:pt>
    <dgm:pt modelId="{98574AA0-1F12-024D-89CA-4EA74ECDF833}">
      <dgm:prSet phldrT="[Text]" custT="1"/>
      <dgm:spPr/>
      <dgm:t>
        <a:bodyPr/>
        <a:lstStyle/>
        <a:p>
          <a:r>
            <a:rPr lang="en-GB" sz="1600" dirty="0">
              <a:latin typeface="Arial" panose="020B0604020202020204" pitchFamily="34" charset="0"/>
              <a:cs typeface="Arial" panose="020B0604020202020204" pitchFamily="34" charset="0"/>
            </a:rPr>
            <a:t>Retirement</a:t>
          </a:r>
        </a:p>
      </dgm:t>
    </dgm:pt>
    <dgm:pt modelId="{4D97F448-D63E-5A40-8529-D54B3F39F616}" type="parTrans" cxnId="{BA19B0BE-FF70-9941-A3E2-A1DEB4D15591}">
      <dgm:prSet/>
      <dgm:spPr/>
      <dgm:t>
        <a:bodyPr/>
        <a:lstStyle/>
        <a:p>
          <a:endParaRPr lang="en-GB" sz="2800">
            <a:latin typeface="Arial" panose="020B0604020202020204" pitchFamily="34" charset="0"/>
            <a:cs typeface="Arial" panose="020B0604020202020204" pitchFamily="34" charset="0"/>
          </a:endParaRPr>
        </a:p>
      </dgm:t>
    </dgm:pt>
    <dgm:pt modelId="{74063A53-D9DB-DD47-9349-6AF1330CDC4B}" type="sibTrans" cxnId="{BA19B0BE-FF70-9941-A3E2-A1DEB4D15591}">
      <dgm:prSet/>
      <dgm:spPr/>
      <dgm:t>
        <a:bodyPr/>
        <a:lstStyle/>
        <a:p>
          <a:endParaRPr lang="en-GB" sz="2800">
            <a:latin typeface="Arial" panose="020B0604020202020204" pitchFamily="34" charset="0"/>
            <a:cs typeface="Arial" panose="020B0604020202020204" pitchFamily="34" charset="0"/>
          </a:endParaRPr>
        </a:p>
      </dgm:t>
    </dgm:pt>
    <dgm:pt modelId="{546C38DA-079C-D946-99F7-7F454056FEF8}">
      <dgm:prSet phldrT="[Text]" custT="1"/>
      <dgm:spPr/>
      <dgm:t>
        <a:bodyPr/>
        <a:lstStyle/>
        <a:p>
          <a:r>
            <a:rPr lang="en-GB" sz="2400" dirty="0">
              <a:latin typeface="Arial" panose="020B0604020202020204" pitchFamily="34" charset="0"/>
              <a:cs typeface="Arial" panose="020B0604020202020204" pitchFamily="34" charset="0"/>
            </a:rPr>
            <a:t>PULL</a:t>
          </a:r>
        </a:p>
      </dgm:t>
    </dgm:pt>
    <dgm:pt modelId="{9774BC94-7D5A-B241-8CF7-919748C3888D}" type="parTrans" cxnId="{09701097-98AD-3D42-9472-FDA959BC65E8}">
      <dgm:prSet/>
      <dgm:spPr/>
      <dgm:t>
        <a:bodyPr/>
        <a:lstStyle/>
        <a:p>
          <a:endParaRPr lang="en-GB" sz="2800">
            <a:latin typeface="Arial" panose="020B0604020202020204" pitchFamily="34" charset="0"/>
            <a:cs typeface="Arial" panose="020B0604020202020204" pitchFamily="34" charset="0"/>
          </a:endParaRPr>
        </a:p>
      </dgm:t>
    </dgm:pt>
    <dgm:pt modelId="{D9ABAF25-D436-8146-86C5-F867DFE56523}" type="sibTrans" cxnId="{09701097-98AD-3D42-9472-FDA959BC65E8}">
      <dgm:prSet/>
      <dgm:spPr/>
      <dgm:t>
        <a:bodyPr/>
        <a:lstStyle/>
        <a:p>
          <a:endParaRPr lang="en-GB" sz="2800">
            <a:latin typeface="Arial" panose="020B0604020202020204" pitchFamily="34" charset="0"/>
            <a:cs typeface="Arial" panose="020B0604020202020204" pitchFamily="34" charset="0"/>
          </a:endParaRPr>
        </a:p>
      </dgm:t>
    </dgm:pt>
    <dgm:pt modelId="{7716619A-6208-8744-AD4C-4D3AEFB5BDD2}">
      <dgm:prSet phldrT="[Text]" custT="1"/>
      <dgm:spPr/>
      <dgm:t>
        <a:bodyPr/>
        <a:lstStyle/>
        <a:p>
          <a:r>
            <a:rPr lang="en-GB" sz="1600" dirty="0">
              <a:latin typeface="Arial" panose="020B0604020202020204" pitchFamily="34" charset="0"/>
              <a:cs typeface="Arial" panose="020B0604020202020204" pitchFamily="34" charset="0"/>
            </a:rPr>
            <a:t>Persuaded by family or friend</a:t>
          </a:r>
        </a:p>
      </dgm:t>
    </dgm:pt>
    <dgm:pt modelId="{41262EEB-7F0A-2F42-A304-A30A93FD14A7}" type="parTrans" cxnId="{D218E857-2FE3-9743-990C-6D9F61E7475F}">
      <dgm:prSet/>
      <dgm:spPr/>
      <dgm:t>
        <a:bodyPr/>
        <a:lstStyle/>
        <a:p>
          <a:endParaRPr lang="en-GB" sz="2800">
            <a:latin typeface="Arial" panose="020B0604020202020204" pitchFamily="34" charset="0"/>
            <a:cs typeface="Arial" panose="020B0604020202020204" pitchFamily="34" charset="0"/>
          </a:endParaRPr>
        </a:p>
      </dgm:t>
    </dgm:pt>
    <dgm:pt modelId="{67E21CBD-95DA-364D-A056-369A5BD42454}" type="sibTrans" cxnId="{D218E857-2FE3-9743-990C-6D9F61E7475F}">
      <dgm:prSet/>
      <dgm:spPr/>
      <dgm:t>
        <a:bodyPr/>
        <a:lstStyle/>
        <a:p>
          <a:endParaRPr lang="en-GB" sz="2800">
            <a:latin typeface="Arial" panose="020B0604020202020204" pitchFamily="34" charset="0"/>
            <a:cs typeface="Arial" panose="020B0604020202020204" pitchFamily="34" charset="0"/>
          </a:endParaRPr>
        </a:p>
      </dgm:t>
    </dgm:pt>
    <dgm:pt modelId="{9F7B558A-BAD6-A74C-BFE2-CFEBA6369213}">
      <dgm:prSet phldrT="[Text]" custT="1"/>
      <dgm:spPr/>
      <dgm:t>
        <a:bodyPr/>
        <a:lstStyle/>
        <a:p>
          <a:r>
            <a:rPr lang="en-GB" sz="1600" dirty="0">
              <a:latin typeface="Arial" panose="020B0604020202020204" pitchFamily="34" charset="0"/>
              <a:cs typeface="Arial" panose="020B0604020202020204" pitchFamily="34" charset="0"/>
            </a:rPr>
            <a:t>Flexibility</a:t>
          </a:r>
        </a:p>
      </dgm:t>
    </dgm:pt>
    <dgm:pt modelId="{079790C7-D92B-234A-8E8E-0CE7ABFBF8C6}" type="parTrans" cxnId="{BDADD2DF-A33E-F648-A674-22175F6ADABE}">
      <dgm:prSet/>
      <dgm:spPr/>
      <dgm:t>
        <a:bodyPr/>
        <a:lstStyle/>
        <a:p>
          <a:endParaRPr lang="en-GB" sz="2800">
            <a:latin typeface="Arial" panose="020B0604020202020204" pitchFamily="34" charset="0"/>
            <a:cs typeface="Arial" panose="020B0604020202020204" pitchFamily="34" charset="0"/>
          </a:endParaRPr>
        </a:p>
      </dgm:t>
    </dgm:pt>
    <dgm:pt modelId="{D9151764-DD24-294E-82D3-28116AC7A5DC}" type="sibTrans" cxnId="{BDADD2DF-A33E-F648-A674-22175F6ADABE}">
      <dgm:prSet/>
      <dgm:spPr/>
      <dgm:t>
        <a:bodyPr/>
        <a:lstStyle/>
        <a:p>
          <a:endParaRPr lang="en-GB" sz="2800">
            <a:latin typeface="Arial" panose="020B0604020202020204" pitchFamily="34" charset="0"/>
            <a:cs typeface="Arial" panose="020B0604020202020204" pitchFamily="34" charset="0"/>
          </a:endParaRPr>
        </a:p>
      </dgm:t>
    </dgm:pt>
    <dgm:pt modelId="{E519FE75-7F61-754C-848F-74D01CDF27F1}">
      <dgm:prSet phldrT="[Text]" custT="1"/>
      <dgm:spPr/>
      <dgm:t>
        <a:bodyPr/>
        <a:lstStyle/>
        <a:p>
          <a:r>
            <a:rPr lang="en-GB" sz="1600" dirty="0">
              <a:latin typeface="Arial" panose="020B0604020202020204" pitchFamily="34" charset="0"/>
              <a:cs typeface="Arial" panose="020B0604020202020204" pitchFamily="34" charset="0"/>
            </a:rPr>
            <a:t>Work/Life balance</a:t>
          </a:r>
        </a:p>
      </dgm:t>
    </dgm:pt>
    <dgm:pt modelId="{699B5321-E4DD-E44E-87F0-EF9FE14A3320}" type="parTrans" cxnId="{071C9AE4-C279-AA4A-89B1-6D54C47F9069}">
      <dgm:prSet/>
      <dgm:spPr/>
      <dgm:t>
        <a:bodyPr/>
        <a:lstStyle/>
        <a:p>
          <a:endParaRPr lang="en-GB" sz="2800">
            <a:latin typeface="Arial" panose="020B0604020202020204" pitchFamily="34" charset="0"/>
            <a:cs typeface="Arial" panose="020B0604020202020204" pitchFamily="34" charset="0"/>
          </a:endParaRPr>
        </a:p>
      </dgm:t>
    </dgm:pt>
    <dgm:pt modelId="{5F9F17B6-62A5-3F42-B181-E91DE436451B}" type="sibTrans" cxnId="{071C9AE4-C279-AA4A-89B1-6D54C47F9069}">
      <dgm:prSet/>
      <dgm:spPr/>
      <dgm:t>
        <a:bodyPr/>
        <a:lstStyle/>
        <a:p>
          <a:endParaRPr lang="en-GB" sz="2800">
            <a:latin typeface="Arial" panose="020B0604020202020204" pitchFamily="34" charset="0"/>
            <a:cs typeface="Arial" panose="020B0604020202020204" pitchFamily="34" charset="0"/>
          </a:endParaRPr>
        </a:p>
      </dgm:t>
    </dgm:pt>
    <dgm:pt modelId="{640ED5F5-5637-3A40-A5EE-D8C66F91EE35}">
      <dgm:prSet phldrT="[Text]" custT="1"/>
      <dgm:spPr/>
      <dgm:t>
        <a:bodyPr/>
        <a:lstStyle/>
        <a:p>
          <a:r>
            <a:rPr lang="en-GB" sz="1600" dirty="0">
              <a:latin typeface="Arial" panose="020B0604020202020204" pitchFamily="34" charset="0"/>
              <a:cs typeface="Arial" panose="020B0604020202020204" pitchFamily="34" charset="0"/>
            </a:rPr>
            <a:t>Values/ calling for care</a:t>
          </a:r>
        </a:p>
      </dgm:t>
    </dgm:pt>
    <dgm:pt modelId="{78125B2C-06E8-8F44-BF30-A95B1FE77A6F}" type="parTrans" cxnId="{0CB07E54-F501-EA4B-973C-9D8E8504669B}">
      <dgm:prSet/>
      <dgm:spPr/>
      <dgm:t>
        <a:bodyPr/>
        <a:lstStyle/>
        <a:p>
          <a:endParaRPr lang="en-GB" sz="2800">
            <a:latin typeface="Arial" panose="020B0604020202020204" pitchFamily="34" charset="0"/>
            <a:cs typeface="Arial" panose="020B0604020202020204" pitchFamily="34" charset="0"/>
          </a:endParaRPr>
        </a:p>
      </dgm:t>
    </dgm:pt>
    <dgm:pt modelId="{11583294-3361-D949-AB50-93949FFD272E}" type="sibTrans" cxnId="{0CB07E54-F501-EA4B-973C-9D8E8504669B}">
      <dgm:prSet/>
      <dgm:spPr/>
      <dgm:t>
        <a:bodyPr/>
        <a:lstStyle/>
        <a:p>
          <a:endParaRPr lang="en-GB" sz="2800">
            <a:latin typeface="Arial" panose="020B0604020202020204" pitchFamily="34" charset="0"/>
            <a:cs typeface="Arial" panose="020B0604020202020204" pitchFamily="34" charset="0"/>
          </a:endParaRPr>
        </a:p>
      </dgm:t>
    </dgm:pt>
    <dgm:pt modelId="{F3408DDE-5B0F-5944-8046-20294487AAA0}">
      <dgm:prSet phldrT="[Text]" custT="1"/>
      <dgm:spPr/>
      <dgm:t>
        <a:bodyPr/>
        <a:lstStyle/>
        <a:p>
          <a:r>
            <a:rPr lang="en-GB" sz="1600" dirty="0">
              <a:latin typeface="Arial" panose="020B0604020202020204" pitchFamily="34" charset="0"/>
              <a:cs typeface="Arial" panose="020B0604020202020204" pitchFamily="34" charset="0"/>
            </a:rPr>
            <a:t>Family care experience</a:t>
          </a:r>
        </a:p>
      </dgm:t>
    </dgm:pt>
    <dgm:pt modelId="{9EFB1426-61CA-7044-B2F6-6D10176E6567}" type="parTrans" cxnId="{109D9B3B-43EA-3B47-BAB7-C8C4AD066716}">
      <dgm:prSet/>
      <dgm:spPr/>
      <dgm:t>
        <a:bodyPr/>
        <a:lstStyle/>
        <a:p>
          <a:endParaRPr lang="en-GB" sz="2800">
            <a:latin typeface="Arial" panose="020B0604020202020204" pitchFamily="34" charset="0"/>
            <a:cs typeface="Arial" panose="020B0604020202020204" pitchFamily="34" charset="0"/>
          </a:endParaRPr>
        </a:p>
      </dgm:t>
    </dgm:pt>
    <dgm:pt modelId="{F5B4224A-55B8-764A-B686-04218F341158}" type="sibTrans" cxnId="{109D9B3B-43EA-3B47-BAB7-C8C4AD066716}">
      <dgm:prSet/>
      <dgm:spPr/>
      <dgm:t>
        <a:bodyPr/>
        <a:lstStyle/>
        <a:p>
          <a:endParaRPr lang="en-GB" sz="2800">
            <a:latin typeface="Arial" panose="020B0604020202020204" pitchFamily="34" charset="0"/>
            <a:cs typeface="Arial" panose="020B0604020202020204" pitchFamily="34" charset="0"/>
          </a:endParaRPr>
        </a:p>
      </dgm:t>
    </dgm:pt>
    <dgm:pt modelId="{EB804D2C-C59D-DB4E-BA82-0EF0380F519E}">
      <dgm:prSet phldrT="[Text]" custT="1"/>
      <dgm:spPr/>
      <dgm:t>
        <a:bodyPr/>
        <a:lstStyle/>
        <a:p>
          <a:r>
            <a:rPr lang="en-GB" sz="1600" dirty="0">
              <a:latin typeface="Arial" panose="020B0604020202020204" pitchFamily="34" charset="0"/>
              <a:cs typeface="Arial" panose="020B0604020202020204" pitchFamily="34" charset="0"/>
            </a:rPr>
            <a:t>Career pathway</a:t>
          </a:r>
        </a:p>
      </dgm:t>
    </dgm:pt>
    <dgm:pt modelId="{92E4FC07-0637-0D45-87FF-C2F46A75971E}" type="parTrans" cxnId="{4FBEE652-B6EB-DE4C-9A08-A6E8CC0BE05C}">
      <dgm:prSet/>
      <dgm:spPr/>
      <dgm:t>
        <a:bodyPr/>
        <a:lstStyle/>
        <a:p>
          <a:endParaRPr lang="en-GB" sz="2800">
            <a:latin typeface="Arial" panose="020B0604020202020204" pitchFamily="34" charset="0"/>
            <a:cs typeface="Arial" panose="020B0604020202020204" pitchFamily="34" charset="0"/>
          </a:endParaRPr>
        </a:p>
      </dgm:t>
    </dgm:pt>
    <dgm:pt modelId="{5044C751-943C-3C48-9023-B98E6AD4D2CA}" type="sibTrans" cxnId="{4FBEE652-B6EB-DE4C-9A08-A6E8CC0BE05C}">
      <dgm:prSet/>
      <dgm:spPr/>
      <dgm:t>
        <a:bodyPr/>
        <a:lstStyle/>
        <a:p>
          <a:endParaRPr lang="en-GB" sz="2800">
            <a:latin typeface="Arial" panose="020B0604020202020204" pitchFamily="34" charset="0"/>
            <a:cs typeface="Arial" panose="020B0604020202020204" pitchFamily="34" charset="0"/>
          </a:endParaRPr>
        </a:p>
      </dgm:t>
    </dgm:pt>
    <dgm:pt modelId="{AE383EA3-2F44-3B4C-8D22-7B51E878A5D8}">
      <dgm:prSet phldrT="[Text]" custT="1"/>
      <dgm:spPr/>
      <dgm:t>
        <a:bodyPr/>
        <a:lstStyle/>
        <a:p>
          <a:r>
            <a:rPr lang="en-GB" sz="1600" dirty="0">
              <a:latin typeface="Arial" panose="020B0604020202020204" pitchFamily="34" charset="0"/>
              <a:cs typeface="Arial" panose="020B0604020202020204" pitchFamily="34" charset="0"/>
            </a:rPr>
            <a:t>Need a job</a:t>
          </a:r>
        </a:p>
      </dgm:t>
    </dgm:pt>
    <dgm:pt modelId="{940EF2E8-F363-BD4E-B7D0-C2B4E549967E}" type="parTrans" cxnId="{E051CC99-AFCC-9B4D-9B26-EF713E027B3D}">
      <dgm:prSet/>
      <dgm:spPr/>
      <dgm:t>
        <a:bodyPr/>
        <a:lstStyle/>
        <a:p>
          <a:endParaRPr lang="en-GB"/>
        </a:p>
      </dgm:t>
    </dgm:pt>
    <dgm:pt modelId="{3EBAC2EF-D0ED-1A4E-8C90-B9F4E8BCF861}" type="sibTrans" cxnId="{E051CC99-AFCC-9B4D-9B26-EF713E027B3D}">
      <dgm:prSet/>
      <dgm:spPr/>
      <dgm:t>
        <a:bodyPr/>
        <a:lstStyle/>
        <a:p>
          <a:endParaRPr lang="en-GB"/>
        </a:p>
      </dgm:t>
    </dgm:pt>
    <dgm:pt modelId="{C2AD0C49-D024-E245-9D2A-8DAD69ADD9CA}">
      <dgm:prSet phldrT="[Text]" custT="1"/>
      <dgm:spPr/>
      <dgm:t>
        <a:bodyPr/>
        <a:lstStyle/>
        <a:p>
          <a:r>
            <a:rPr lang="en-GB" sz="1600" dirty="0">
              <a:latin typeface="Arial" panose="020B0604020202020204" pitchFamily="34" charset="0"/>
              <a:cs typeface="Arial" panose="020B0604020202020204" pitchFamily="34" charset="0"/>
            </a:rPr>
            <a:t>Relocation</a:t>
          </a:r>
        </a:p>
      </dgm:t>
    </dgm:pt>
    <dgm:pt modelId="{4A30A1C2-8E23-584D-8337-17F057FD759A}" type="parTrans" cxnId="{C749E6D0-1D9C-F147-90E8-6AB120AF5684}">
      <dgm:prSet/>
      <dgm:spPr/>
      <dgm:t>
        <a:bodyPr/>
        <a:lstStyle/>
        <a:p>
          <a:endParaRPr lang="en-GB"/>
        </a:p>
      </dgm:t>
    </dgm:pt>
    <dgm:pt modelId="{C38F77AB-35A8-3347-8544-F1F3CA8D34DA}" type="sibTrans" cxnId="{C749E6D0-1D9C-F147-90E8-6AB120AF5684}">
      <dgm:prSet/>
      <dgm:spPr/>
      <dgm:t>
        <a:bodyPr/>
        <a:lstStyle/>
        <a:p>
          <a:endParaRPr lang="en-GB"/>
        </a:p>
      </dgm:t>
    </dgm:pt>
    <dgm:pt modelId="{B48FF4EE-AF94-A040-813F-864F23C3ED92}">
      <dgm:prSet phldrT="[Text]" custT="1"/>
      <dgm:spPr/>
      <dgm:t>
        <a:bodyPr/>
        <a:lstStyle/>
        <a:p>
          <a:r>
            <a:rPr lang="en-GB" sz="1600" dirty="0">
              <a:latin typeface="Arial" panose="020B0604020202020204" pitchFamily="34" charset="0"/>
              <a:cs typeface="Arial" panose="020B0604020202020204" pitchFamily="34" charset="0"/>
            </a:rPr>
            <a:t>Unhappy at work</a:t>
          </a:r>
        </a:p>
      </dgm:t>
    </dgm:pt>
    <dgm:pt modelId="{9A877DB8-556B-B54D-847D-92A1F2ECB308}" type="parTrans" cxnId="{877F5075-B08C-E747-BD73-AAECF2D26F8E}">
      <dgm:prSet/>
      <dgm:spPr/>
      <dgm:t>
        <a:bodyPr/>
        <a:lstStyle/>
        <a:p>
          <a:endParaRPr lang="en-GB"/>
        </a:p>
      </dgm:t>
    </dgm:pt>
    <dgm:pt modelId="{23C2235F-B851-3A4E-8DA4-FC7938D07540}" type="sibTrans" cxnId="{877F5075-B08C-E747-BD73-AAECF2D26F8E}">
      <dgm:prSet/>
      <dgm:spPr/>
      <dgm:t>
        <a:bodyPr/>
        <a:lstStyle/>
        <a:p>
          <a:endParaRPr lang="en-GB"/>
        </a:p>
      </dgm:t>
    </dgm:pt>
    <dgm:pt modelId="{472D1A2D-7481-104D-8712-3DE5276D083B}" type="pres">
      <dgm:prSet presAssocID="{DCD2C8B9-AABF-E44F-AAD4-4077BDA3A9BA}" presName="diagram" presStyleCnt="0">
        <dgm:presLayoutVars>
          <dgm:chPref val="1"/>
          <dgm:dir/>
          <dgm:animOne val="branch"/>
          <dgm:animLvl val="lvl"/>
          <dgm:resizeHandles/>
        </dgm:presLayoutVars>
      </dgm:prSet>
      <dgm:spPr/>
    </dgm:pt>
    <dgm:pt modelId="{D3A3E395-D796-C94F-B77F-9643D0E6E3F3}" type="pres">
      <dgm:prSet presAssocID="{6AD5DBA2-AF5A-294E-8329-CF6F629CF7E8}" presName="root" presStyleCnt="0"/>
      <dgm:spPr/>
    </dgm:pt>
    <dgm:pt modelId="{E5C8C4CA-1850-E545-B6B8-C669E1CAB5EF}" type="pres">
      <dgm:prSet presAssocID="{6AD5DBA2-AF5A-294E-8329-CF6F629CF7E8}" presName="rootComposite" presStyleCnt="0"/>
      <dgm:spPr/>
    </dgm:pt>
    <dgm:pt modelId="{5CB22F05-79EA-2F41-B92F-1189D7ABE95A}" type="pres">
      <dgm:prSet presAssocID="{6AD5DBA2-AF5A-294E-8329-CF6F629CF7E8}" presName="rootText" presStyleLbl="node1" presStyleIdx="0" presStyleCnt="2"/>
      <dgm:spPr/>
    </dgm:pt>
    <dgm:pt modelId="{265BB329-E6C6-0040-89D3-A422D4F61F92}" type="pres">
      <dgm:prSet presAssocID="{6AD5DBA2-AF5A-294E-8329-CF6F629CF7E8}" presName="rootConnector" presStyleLbl="node1" presStyleIdx="0" presStyleCnt="2"/>
      <dgm:spPr/>
    </dgm:pt>
    <dgm:pt modelId="{6A12F061-51D0-1A47-AD29-C9CE10176513}" type="pres">
      <dgm:prSet presAssocID="{6AD5DBA2-AF5A-294E-8329-CF6F629CF7E8}" presName="childShape" presStyleCnt="0"/>
      <dgm:spPr/>
    </dgm:pt>
    <dgm:pt modelId="{9FB13979-C5D8-E247-ACCC-1895E210E79C}" type="pres">
      <dgm:prSet presAssocID="{940EF2E8-F363-BD4E-B7D0-C2B4E549967E}" presName="Name13" presStyleLbl="parChTrans1D2" presStyleIdx="0" presStyleCnt="11"/>
      <dgm:spPr/>
    </dgm:pt>
    <dgm:pt modelId="{4F62ECEC-1E97-3241-89BA-B7A4C6B5B103}" type="pres">
      <dgm:prSet presAssocID="{AE383EA3-2F44-3B4C-8D22-7B51E878A5D8}" presName="childText" presStyleLbl="bgAcc1" presStyleIdx="0" presStyleCnt="11">
        <dgm:presLayoutVars>
          <dgm:bulletEnabled val="1"/>
        </dgm:presLayoutVars>
      </dgm:prSet>
      <dgm:spPr/>
    </dgm:pt>
    <dgm:pt modelId="{851ED3BC-4A59-1149-8B31-CA41B006077A}" type="pres">
      <dgm:prSet presAssocID="{948C5C67-1296-5C42-A7F7-E38B981C1D8F}" presName="Name13" presStyleLbl="parChTrans1D2" presStyleIdx="1" presStyleCnt="11"/>
      <dgm:spPr/>
    </dgm:pt>
    <dgm:pt modelId="{16FE94A5-7BB3-D643-AA5D-D3C292583586}" type="pres">
      <dgm:prSet presAssocID="{68EB7818-BF7B-6A48-9F8F-DBECD93038EA}" presName="childText" presStyleLbl="bgAcc1" presStyleIdx="1" presStyleCnt="11">
        <dgm:presLayoutVars>
          <dgm:bulletEnabled val="1"/>
        </dgm:presLayoutVars>
      </dgm:prSet>
      <dgm:spPr/>
    </dgm:pt>
    <dgm:pt modelId="{D90784CA-0ED5-2D44-824E-47CDBF17D495}" type="pres">
      <dgm:prSet presAssocID="{4D97F448-D63E-5A40-8529-D54B3F39F616}" presName="Name13" presStyleLbl="parChTrans1D2" presStyleIdx="2" presStyleCnt="11"/>
      <dgm:spPr/>
    </dgm:pt>
    <dgm:pt modelId="{7FC506C1-53D6-2D41-BFC2-A63E3886CECC}" type="pres">
      <dgm:prSet presAssocID="{98574AA0-1F12-024D-89CA-4EA74ECDF833}" presName="childText" presStyleLbl="bgAcc1" presStyleIdx="2" presStyleCnt="11">
        <dgm:presLayoutVars>
          <dgm:bulletEnabled val="1"/>
        </dgm:presLayoutVars>
      </dgm:prSet>
      <dgm:spPr/>
    </dgm:pt>
    <dgm:pt modelId="{F45F1042-25D3-784A-8781-114AC40673FC}" type="pres">
      <dgm:prSet presAssocID="{699B5321-E4DD-E44E-87F0-EF9FE14A3320}" presName="Name13" presStyleLbl="parChTrans1D2" presStyleIdx="3" presStyleCnt="11"/>
      <dgm:spPr/>
    </dgm:pt>
    <dgm:pt modelId="{9E641239-0362-7B45-9F83-2824E280AC87}" type="pres">
      <dgm:prSet presAssocID="{E519FE75-7F61-754C-848F-74D01CDF27F1}" presName="childText" presStyleLbl="bgAcc1" presStyleIdx="3" presStyleCnt="11">
        <dgm:presLayoutVars>
          <dgm:bulletEnabled val="1"/>
        </dgm:presLayoutVars>
      </dgm:prSet>
      <dgm:spPr/>
    </dgm:pt>
    <dgm:pt modelId="{81075EFF-4737-1E4D-BF76-53D0F4DEF4AE}" type="pres">
      <dgm:prSet presAssocID="{4A30A1C2-8E23-584D-8337-17F057FD759A}" presName="Name13" presStyleLbl="parChTrans1D2" presStyleIdx="4" presStyleCnt="11"/>
      <dgm:spPr/>
    </dgm:pt>
    <dgm:pt modelId="{F4DB1B6D-3065-7B42-A7B0-76D010A15581}" type="pres">
      <dgm:prSet presAssocID="{C2AD0C49-D024-E245-9D2A-8DAD69ADD9CA}" presName="childText" presStyleLbl="bgAcc1" presStyleIdx="4" presStyleCnt="11">
        <dgm:presLayoutVars>
          <dgm:bulletEnabled val="1"/>
        </dgm:presLayoutVars>
      </dgm:prSet>
      <dgm:spPr/>
    </dgm:pt>
    <dgm:pt modelId="{02094600-CA52-CC48-ACB0-CFF018DDCE24}" type="pres">
      <dgm:prSet presAssocID="{9A877DB8-556B-B54D-847D-92A1F2ECB308}" presName="Name13" presStyleLbl="parChTrans1D2" presStyleIdx="5" presStyleCnt="11"/>
      <dgm:spPr/>
    </dgm:pt>
    <dgm:pt modelId="{1D866EB4-087A-444E-9B68-99534F28C824}" type="pres">
      <dgm:prSet presAssocID="{B48FF4EE-AF94-A040-813F-864F23C3ED92}" presName="childText" presStyleLbl="bgAcc1" presStyleIdx="5" presStyleCnt="11">
        <dgm:presLayoutVars>
          <dgm:bulletEnabled val="1"/>
        </dgm:presLayoutVars>
      </dgm:prSet>
      <dgm:spPr/>
    </dgm:pt>
    <dgm:pt modelId="{1A63540A-3B48-B147-B533-F0E3482091E2}" type="pres">
      <dgm:prSet presAssocID="{546C38DA-079C-D946-99F7-7F454056FEF8}" presName="root" presStyleCnt="0"/>
      <dgm:spPr/>
    </dgm:pt>
    <dgm:pt modelId="{7EE82108-7BD4-0D4F-B65D-6CED5C0F91F1}" type="pres">
      <dgm:prSet presAssocID="{546C38DA-079C-D946-99F7-7F454056FEF8}" presName="rootComposite" presStyleCnt="0"/>
      <dgm:spPr/>
    </dgm:pt>
    <dgm:pt modelId="{318BE6F7-8A00-FD44-B02E-DB877FF2AC3A}" type="pres">
      <dgm:prSet presAssocID="{546C38DA-079C-D946-99F7-7F454056FEF8}" presName="rootText" presStyleLbl="node1" presStyleIdx="1" presStyleCnt="2"/>
      <dgm:spPr/>
    </dgm:pt>
    <dgm:pt modelId="{D65E2632-3249-C847-ABEE-757E836D2852}" type="pres">
      <dgm:prSet presAssocID="{546C38DA-079C-D946-99F7-7F454056FEF8}" presName="rootConnector" presStyleLbl="node1" presStyleIdx="1" presStyleCnt="2"/>
      <dgm:spPr/>
    </dgm:pt>
    <dgm:pt modelId="{C6341811-DBB1-A047-A3B1-56BCB62F98A8}" type="pres">
      <dgm:prSet presAssocID="{546C38DA-079C-D946-99F7-7F454056FEF8}" presName="childShape" presStyleCnt="0"/>
      <dgm:spPr/>
    </dgm:pt>
    <dgm:pt modelId="{ABB707AF-DECF-2E48-BB30-5841CC8C2900}" type="pres">
      <dgm:prSet presAssocID="{41262EEB-7F0A-2F42-A304-A30A93FD14A7}" presName="Name13" presStyleLbl="parChTrans1D2" presStyleIdx="6" presStyleCnt="11"/>
      <dgm:spPr/>
    </dgm:pt>
    <dgm:pt modelId="{20AC6521-5C97-3641-8C12-98E035614E9A}" type="pres">
      <dgm:prSet presAssocID="{7716619A-6208-8744-AD4C-4D3AEFB5BDD2}" presName="childText" presStyleLbl="bgAcc1" presStyleIdx="6" presStyleCnt="11">
        <dgm:presLayoutVars>
          <dgm:bulletEnabled val="1"/>
        </dgm:presLayoutVars>
      </dgm:prSet>
      <dgm:spPr/>
    </dgm:pt>
    <dgm:pt modelId="{AA8E16D3-64D7-9B42-BB18-E854E4B113FE}" type="pres">
      <dgm:prSet presAssocID="{78125B2C-06E8-8F44-BF30-A95B1FE77A6F}" presName="Name13" presStyleLbl="parChTrans1D2" presStyleIdx="7" presStyleCnt="11"/>
      <dgm:spPr/>
    </dgm:pt>
    <dgm:pt modelId="{35B70AF1-780A-A948-8B1C-815CCEC933B9}" type="pres">
      <dgm:prSet presAssocID="{640ED5F5-5637-3A40-A5EE-D8C66F91EE35}" presName="childText" presStyleLbl="bgAcc1" presStyleIdx="7" presStyleCnt="11">
        <dgm:presLayoutVars>
          <dgm:bulletEnabled val="1"/>
        </dgm:presLayoutVars>
      </dgm:prSet>
      <dgm:spPr/>
    </dgm:pt>
    <dgm:pt modelId="{0685F098-A85A-C045-9A83-984E19F4E0A0}" type="pres">
      <dgm:prSet presAssocID="{9EFB1426-61CA-7044-B2F6-6D10176E6567}" presName="Name13" presStyleLbl="parChTrans1D2" presStyleIdx="8" presStyleCnt="11"/>
      <dgm:spPr/>
    </dgm:pt>
    <dgm:pt modelId="{236E244C-23E7-DB45-9573-53795EB0C183}" type="pres">
      <dgm:prSet presAssocID="{F3408DDE-5B0F-5944-8046-20294487AAA0}" presName="childText" presStyleLbl="bgAcc1" presStyleIdx="8" presStyleCnt="11">
        <dgm:presLayoutVars>
          <dgm:bulletEnabled val="1"/>
        </dgm:presLayoutVars>
      </dgm:prSet>
      <dgm:spPr/>
    </dgm:pt>
    <dgm:pt modelId="{B127CDF0-BE8E-434D-BB7A-0C6F262AACA7}" type="pres">
      <dgm:prSet presAssocID="{079790C7-D92B-234A-8E8E-0CE7ABFBF8C6}" presName="Name13" presStyleLbl="parChTrans1D2" presStyleIdx="9" presStyleCnt="11"/>
      <dgm:spPr/>
    </dgm:pt>
    <dgm:pt modelId="{C0E23183-1D22-034B-AF89-9ED3CECE61DF}" type="pres">
      <dgm:prSet presAssocID="{9F7B558A-BAD6-A74C-BFE2-CFEBA6369213}" presName="childText" presStyleLbl="bgAcc1" presStyleIdx="9" presStyleCnt="11">
        <dgm:presLayoutVars>
          <dgm:bulletEnabled val="1"/>
        </dgm:presLayoutVars>
      </dgm:prSet>
      <dgm:spPr/>
    </dgm:pt>
    <dgm:pt modelId="{93F2FCE0-19C5-EC4E-9081-082537B6492D}" type="pres">
      <dgm:prSet presAssocID="{92E4FC07-0637-0D45-87FF-C2F46A75971E}" presName="Name13" presStyleLbl="parChTrans1D2" presStyleIdx="10" presStyleCnt="11"/>
      <dgm:spPr/>
    </dgm:pt>
    <dgm:pt modelId="{9C4A2A6B-900A-3346-AEFE-6765879E0082}" type="pres">
      <dgm:prSet presAssocID="{EB804D2C-C59D-DB4E-BA82-0EF0380F519E}" presName="childText" presStyleLbl="bgAcc1" presStyleIdx="10" presStyleCnt="11">
        <dgm:presLayoutVars>
          <dgm:bulletEnabled val="1"/>
        </dgm:presLayoutVars>
      </dgm:prSet>
      <dgm:spPr/>
    </dgm:pt>
  </dgm:ptLst>
  <dgm:cxnLst>
    <dgm:cxn modelId="{A0A0620C-9A0B-E245-9FE7-87F8A2D3A422}" type="presOf" srcId="{98574AA0-1F12-024D-89CA-4EA74ECDF833}" destId="{7FC506C1-53D6-2D41-BFC2-A63E3886CECC}" srcOrd="0" destOrd="0" presId="urn:microsoft.com/office/officeart/2005/8/layout/hierarchy3"/>
    <dgm:cxn modelId="{D1196A0F-AA03-2147-8E17-AB4E39939824}" type="presOf" srcId="{41262EEB-7F0A-2F42-A304-A30A93FD14A7}" destId="{ABB707AF-DECF-2E48-BB30-5841CC8C2900}" srcOrd="0" destOrd="0" presId="urn:microsoft.com/office/officeart/2005/8/layout/hierarchy3"/>
    <dgm:cxn modelId="{48640A2A-4CCF-4140-A106-6FAEF35B7379}" type="presOf" srcId="{079790C7-D92B-234A-8E8E-0CE7ABFBF8C6}" destId="{B127CDF0-BE8E-434D-BB7A-0C6F262AACA7}" srcOrd="0" destOrd="0" presId="urn:microsoft.com/office/officeart/2005/8/layout/hierarchy3"/>
    <dgm:cxn modelId="{0393D737-B4FF-E146-ADF0-78D0A8F4E9F4}" type="presOf" srcId="{B48FF4EE-AF94-A040-813F-864F23C3ED92}" destId="{1D866EB4-087A-444E-9B68-99534F28C824}" srcOrd="0" destOrd="0" presId="urn:microsoft.com/office/officeart/2005/8/layout/hierarchy3"/>
    <dgm:cxn modelId="{109D9B3B-43EA-3B47-BAB7-C8C4AD066716}" srcId="{546C38DA-079C-D946-99F7-7F454056FEF8}" destId="{F3408DDE-5B0F-5944-8046-20294487AAA0}" srcOrd="2" destOrd="0" parTransId="{9EFB1426-61CA-7044-B2F6-6D10176E6567}" sibTransId="{F5B4224A-55B8-764A-B686-04218F341158}"/>
    <dgm:cxn modelId="{A29EA240-0BFA-7C44-91EC-4674392659B6}" type="presOf" srcId="{9A877DB8-556B-B54D-847D-92A1F2ECB308}" destId="{02094600-CA52-CC48-ACB0-CFF018DDCE24}" srcOrd="0" destOrd="0" presId="urn:microsoft.com/office/officeart/2005/8/layout/hierarchy3"/>
    <dgm:cxn modelId="{64347845-0E90-484B-9218-8D3C96CF3499}" type="presOf" srcId="{9EFB1426-61CA-7044-B2F6-6D10176E6567}" destId="{0685F098-A85A-C045-9A83-984E19F4E0A0}" srcOrd="0" destOrd="0" presId="urn:microsoft.com/office/officeart/2005/8/layout/hierarchy3"/>
    <dgm:cxn modelId="{AED58F45-A76F-A147-94FA-AA18BBD6D5FA}" type="presOf" srcId="{DCD2C8B9-AABF-E44F-AAD4-4077BDA3A9BA}" destId="{472D1A2D-7481-104D-8712-3DE5276D083B}" srcOrd="0" destOrd="0" presId="urn:microsoft.com/office/officeart/2005/8/layout/hierarchy3"/>
    <dgm:cxn modelId="{F0B8006B-5FA6-B846-9378-85859F6BFEB5}" type="presOf" srcId="{7716619A-6208-8744-AD4C-4D3AEFB5BDD2}" destId="{20AC6521-5C97-3641-8C12-98E035614E9A}" srcOrd="0" destOrd="0" presId="urn:microsoft.com/office/officeart/2005/8/layout/hierarchy3"/>
    <dgm:cxn modelId="{8E32D24B-0940-1E42-AE52-16DC7C84F1EA}" type="presOf" srcId="{78125B2C-06E8-8F44-BF30-A95B1FE77A6F}" destId="{AA8E16D3-64D7-9B42-BB18-E854E4B113FE}" srcOrd="0" destOrd="0" presId="urn:microsoft.com/office/officeart/2005/8/layout/hierarchy3"/>
    <dgm:cxn modelId="{3878C96C-E99A-224A-8A6D-BF60C19C0F46}" type="presOf" srcId="{640ED5F5-5637-3A40-A5EE-D8C66F91EE35}" destId="{35B70AF1-780A-A948-8B1C-815CCEC933B9}" srcOrd="0" destOrd="0" presId="urn:microsoft.com/office/officeart/2005/8/layout/hierarchy3"/>
    <dgm:cxn modelId="{3110716E-7880-8441-B636-B680E91EFB4E}" type="presOf" srcId="{4D97F448-D63E-5A40-8529-D54B3F39F616}" destId="{D90784CA-0ED5-2D44-824E-47CDBF17D495}" srcOrd="0" destOrd="0" presId="urn:microsoft.com/office/officeart/2005/8/layout/hierarchy3"/>
    <dgm:cxn modelId="{CF312971-6746-E040-8A76-98F095A043C2}" type="presOf" srcId="{E519FE75-7F61-754C-848F-74D01CDF27F1}" destId="{9E641239-0362-7B45-9F83-2824E280AC87}" srcOrd="0" destOrd="0" presId="urn:microsoft.com/office/officeart/2005/8/layout/hierarchy3"/>
    <dgm:cxn modelId="{4FBEE652-B6EB-DE4C-9A08-A6E8CC0BE05C}" srcId="{546C38DA-079C-D946-99F7-7F454056FEF8}" destId="{EB804D2C-C59D-DB4E-BA82-0EF0380F519E}" srcOrd="4" destOrd="0" parTransId="{92E4FC07-0637-0D45-87FF-C2F46A75971E}" sibTransId="{5044C751-943C-3C48-9023-B98E6AD4D2CA}"/>
    <dgm:cxn modelId="{0CB07E54-F501-EA4B-973C-9D8E8504669B}" srcId="{546C38DA-079C-D946-99F7-7F454056FEF8}" destId="{640ED5F5-5637-3A40-A5EE-D8C66F91EE35}" srcOrd="1" destOrd="0" parTransId="{78125B2C-06E8-8F44-BF30-A95B1FE77A6F}" sibTransId="{11583294-3361-D949-AB50-93949FFD272E}"/>
    <dgm:cxn modelId="{877F5075-B08C-E747-BD73-AAECF2D26F8E}" srcId="{6AD5DBA2-AF5A-294E-8329-CF6F629CF7E8}" destId="{B48FF4EE-AF94-A040-813F-864F23C3ED92}" srcOrd="5" destOrd="0" parTransId="{9A877DB8-556B-B54D-847D-92A1F2ECB308}" sibTransId="{23C2235F-B851-3A4E-8DA4-FC7938D07540}"/>
    <dgm:cxn modelId="{64750877-C6FF-DA41-A8ED-A14ED9798D50}" type="presOf" srcId="{4A30A1C2-8E23-584D-8337-17F057FD759A}" destId="{81075EFF-4737-1E4D-BF76-53D0F4DEF4AE}" srcOrd="0" destOrd="0" presId="urn:microsoft.com/office/officeart/2005/8/layout/hierarchy3"/>
    <dgm:cxn modelId="{D218E857-2FE3-9743-990C-6D9F61E7475F}" srcId="{546C38DA-079C-D946-99F7-7F454056FEF8}" destId="{7716619A-6208-8744-AD4C-4D3AEFB5BDD2}" srcOrd="0" destOrd="0" parTransId="{41262EEB-7F0A-2F42-A304-A30A93FD14A7}" sibTransId="{67E21CBD-95DA-364D-A056-369A5BD42454}"/>
    <dgm:cxn modelId="{42A20778-A07B-464B-94E0-B57D5DDE66EF}" type="presOf" srcId="{940EF2E8-F363-BD4E-B7D0-C2B4E549967E}" destId="{9FB13979-C5D8-E247-ACCC-1895E210E79C}" srcOrd="0" destOrd="0" presId="urn:microsoft.com/office/officeart/2005/8/layout/hierarchy3"/>
    <dgm:cxn modelId="{F4C23959-E808-504A-901A-9DD0F01E71F6}" type="presOf" srcId="{546C38DA-079C-D946-99F7-7F454056FEF8}" destId="{318BE6F7-8A00-FD44-B02E-DB877FF2AC3A}" srcOrd="0" destOrd="0" presId="urn:microsoft.com/office/officeart/2005/8/layout/hierarchy3"/>
    <dgm:cxn modelId="{B729407D-6CF8-E440-9E55-AFF7EC7611B4}" type="presOf" srcId="{9F7B558A-BAD6-A74C-BFE2-CFEBA6369213}" destId="{C0E23183-1D22-034B-AF89-9ED3CECE61DF}" srcOrd="0" destOrd="0" presId="urn:microsoft.com/office/officeart/2005/8/layout/hierarchy3"/>
    <dgm:cxn modelId="{38FAE880-90B2-964E-B207-6046310D58ED}" type="presOf" srcId="{F3408DDE-5B0F-5944-8046-20294487AAA0}" destId="{236E244C-23E7-DB45-9573-53795EB0C183}" srcOrd="0" destOrd="0" presId="urn:microsoft.com/office/officeart/2005/8/layout/hierarchy3"/>
    <dgm:cxn modelId="{A0A09987-7233-FB4A-9866-9C3D3050330F}" type="presOf" srcId="{546C38DA-079C-D946-99F7-7F454056FEF8}" destId="{D65E2632-3249-C847-ABEE-757E836D2852}" srcOrd="1" destOrd="0" presId="urn:microsoft.com/office/officeart/2005/8/layout/hierarchy3"/>
    <dgm:cxn modelId="{09701097-98AD-3D42-9472-FDA959BC65E8}" srcId="{DCD2C8B9-AABF-E44F-AAD4-4077BDA3A9BA}" destId="{546C38DA-079C-D946-99F7-7F454056FEF8}" srcOrd="1" destOrd="0" parTransId="{9774BC94-7D5A-B241-8CF7-919748C3888D}" sibTransId="{D9ABAF25-D436-8146-86C5-F867DFE56523}"/>
    <dgm:cxn modelId="{E051CC99-AFCC-9B4D-9B26-EF713E027B3D}" srcId="{6AD5DBA2-AF5A-294E-8329-CF6F629CF7E8}" destId="{AE383EA3-2F44-3B4C-8D22-7B51E878A5D8}" srcOrd="0" destOrd="0" parTransId="{940EF2E8-F363-BD4E-B7D0-C2B4E549967E}" sibTransId="{3EBAC2EF-D0ED-1A4E-8C90-B9F4E8BCF861}"/>
    <dgm:cxn modelId="{4EAE589C-46BA-6D4B-9662-D9D46B668A2A}" type="presOf" srcId="{EB804D2C-C59D-DB4E-BA82-0EF0380F519E}" destId="{9C4A2A6B-900A-3346-AEFE-6765879E0082}" srcOrd="0" destOrd="0" presId="urn:microsoft.com/office/officeart/2005/8/layout/hierarchy3"/>
    <dgm:cxn modelId="{BC7A94AC-5FE1-F84F-B536-D3C92D757FB2}" type="presOf" srcId="{C2AD0C49-D024-E245-9D2A-8DAD69ADD9CA}" destId="{F4DB1B6D-3065-7B42-A7B0-76D010A15581}" srcOrd="0" destOrd="0" presId="urn:microsoft.com/office/officeart/2005/8/layout/hierarchy3"/>
    <dgm:cxn modelId="{BA19B0BE-FF70-9941-A3E2-A1DEB4D15591}" srcId="{6AD5DBA2-AF5A-294E-8329-CF6F629CF7E8}" destId="{98574AA0-1F12-024D-89CA-4EA74ECDF833}" srcOrd="2" destOrd="0" parTransId="{4D97F448-D63E-5A40-8529-D54B3F39F616}" sibTransId="{74063A53-D9DB-DD47-9349-6AF1330CDC4B}"/>
    <dgm:cxn modelId="{EFCAB9BF-E699-3549-B3A4-97BC88DA4B28}" type="presOf" srcId="{AE383EA3-2F44-3B4C-8D22-7B51E878A5D8}" destId="{4F62ECEC-1E97-3241-89BA-B7A4C6B5B103}" srcOrd="0" destOrd="0" presId="urn:microsoft.com/office/officeart/2005/8/layout/hierarchy3"/>
    <dgm:cxn modelId="{983434C3-22C9-7644-9F19-953509CE07FD}" srcId="{6AD5DBA2-AF5A-294E-8329-CF6F629CF7E8}" destId="{68EB7818-BF7B-6A48-9F8F-DBECD93038EA}" srcOrd="1" destOrd="0" parTransId="{948C5C67-1296-5C42-A7F7-E38B981C1D8F}" sibTransId="{BE15F758-4E8A-3146-9871-29E416D0F339}"/>
    <dgm:cxn modelId="{54CB27C4-1E0E-9E44-9AAB-431207A4D3D5}" type="presOf" srcId="{699B5321-E4DD-E44E-87F0-EF9FE14A3320}" destId="{F45F1042-25D3-784A-8781-114AC40673FC}" srcOrd="0" destOrd="0" presId="urn:microsoft.com/office/officeart/2005/8/layout/hierarchy3"/>
    <dgm:cxn modelId="{55C88DC4-D251-2349-A4C7-52C28533EE02}" srcId="{DCD2C8B9-AABF-E44F-AAD4-4077BDA3A9BA}" destId="{6AD5DBA2-AF5A-294E-8329-CF6F629CF7E8}" srcOrd="0" destOrd="0" parTransId="{FA594BA2-3461-BC46-B9C5-4C8F65CF513F}" sibTransId="{2E07334B-6ECD-E348-94A4-330B9FA36AD6}"/>
    <dgm:cxn modelId="{B151B1CC-7A57-0B4E-BFE5-E1F9AAB709A7}" type="presOf" srcId="{68EB7818-BF7B-6A48-9F8F-DBECD93038EA}" destId="{16FE94A5-7BB3-D643-AA5D-D3C292583586}" srcOrd="0" destOrd="0" presId="urn:microsoft.com/office/officeart/2005/8/layout/hierarchy3"/>
    <dgm:cxn modelId="{C5205CCD-D67B-AF47-AF2B-4059748969B8}" type="presOf" srcId="{92E4FC07-0637-0D45-87FF-C2F46A75971E}" destId="{93F2FCE0-19C5-EC4E-9081-082537B6492D}" srcOrd="0" destOrd="0" presId="urn:microsoft.com/office/officeart/2005/8/layout/hierarchy3"/>
    <dgm:cxn modelId="{C749E6D0-1D9C-F147-90E8-6AB120AF5684}" srcId="{6AD5DBA2-AF5A-294E-8329-CF6F629CF7E8}" destId="{C2AD0C49-D024-E245-9D2A-8DAD69ADD9CA}" srcOrd="4" destOrd="0" parTransId="{4A30A1C2-8E23-584D-8337-17F057FD759A}" sibTransId="{C38F77AB-35A8-3347-8544-F1F3CA8D34DA}"/>
    <dgm:cxn modelId="{73D983D7-056A-154D-A494-1AA8DE062B2E}" type="presOf" srcId="{948C5C67-1296-5C42-A7F7-E38B981C1D8F}" destId="{851ED3BC-4A59-1149-8B31-CA41B006077A}" srcOrd="0" destOrd="0" presId="urn:microsoft.com/office/officeart/2005/8/layout/hierarchy3"/>
    <dgm:cxn modelId="{BDADD2DF-A33E-F648-A674-22175F6ADABE}" srcId="{546C38DA-079C-D946-99F7-7F454056FEF8}" destId="{9F7B558A-BAD6-A74C-BFE2-CFEBA6369213}" srcOrd="3" destOrd="0" parTransId="{079790C7-D92B-234A-8E8E-0CE7ABFBF8C6}" sibTransId="{D9151764-DD24-294E-82D3-28116AC7A5DC}"/>
    <dgm:cxn modelId="{071C9AE4-C279-AA4A-89B1-6D54C47F9069}" srcId="{6AD5DBA2-AF5A-294E-8329-CF6F629CF7E8}" destId="{E519FE75-7F61-754C-848F-74D01CDF27F1}" srcOrd="3" destOrd="0" parTransId="{699B5321-E4DD-E44E-87F0-EF9FE14A3320}" sibTransId="{5F9F17B6-62A5-3F42-B181-E91DE436451B}"/>
    <dgm:cxn modelId="{5FE47FF3-C2E4-F048-9789-AF60ABFC3865}" type="presOf" srcId="{6AD5DBA2-AF5A-294E-8329-CF6F629CF7E8}" destId="{265BB329-E6C6-0040-89D3-A422D4F61F92}" srcOrd="1" destOrd="0" presId="urn:microsoft.com/office/officeart/2005/8/layout/hierarchy3"/>
    <dgm:cxn modelId="{60213AFA-C8D5-1341-91C5-885A05216D8B}" type="presOf" srcId="{6AD5DBA2-AF5A-294E-8329-CF6F629CF7E8}" destId="{5CB22F05-79EA-2F41-B92F-1189D7ABE95A}" srcOrd="0" destOrd="0" presId="urn:microsoft.com/office/officeart/2005/8/layout/hierarchy3"/>
    <dgm:cxn modelId="{1D7B4505-C6EE-9E40-98B4-48C96C0F0EA8}" type="presParOf" srcId="{472D1A2D-7481-104D-8712-3DE5276D083B}" destId="{D3A3E395-D796-C94F-B77F-9643D0E6E3F3}" srcOrd="0" destOrd="0" presId="urn:microsoft.com/office/officeart/2005/8/layout/hierarchy3"/>
    <dgm:cxn modelId="{31008183-9BDE-7844-932C-512A0DF7FC51}" type="presParOf" srcId="{D3A3E395-D796-C94F-B77F-9643D0E6E3F3}" destId="{E5C8C4CA-1850-E545-B6B8-C669E1CAB5EF}" srcOrd="0" destOrd="0" presId="urn:microsoft.com/office/officeart/2005/8/layout/hierarchy3"/>
    <dgm:cxn modelId="{09D3A51E-6D92-0D4A-9EC3-E1A3D3C25D22}" type="presParOf" srcId="{E5C8C4CA-1850-E545-B6B8-C669E1CAB5EF}" destId="{5CB22F05-79EA-2F41-B92F-1189D7ABE95A}" srcOrd="0" destOrd="0" presId="urn:microsoft.com/office/officeart/2005/8/layout/hierarchy3"/>
    <dgm:cxn modelId="{86F724C7-9D0F-9B41-BD86-09E64CC083D6}" type="presParOf" srcId="{E5C8C4CA-1850-E545-B6B8-C669E1CAB5EF}" destId="{265BB329-E6C6-0040-89D3-A422D4F61F92}" srcOrd="1" destOrd="0" presId="urn:microsoft.com/office/officeart/2005/8/layout/hierarchy3"/>
    <dgm:cxn modelId="{A91ADA2F-6776-0544-A00B-6F584DAF9DCF}" type="presParOf" srcId="{D3A3E395-D796-C94F-B77F-9643D0E6E3F3}" destId="{6A12F061-51D0-1A47-AD29-C9CE10176513}" srcOrd="1" destOrd="0" presId="urn:microsoft.com/office/officeart/2005/8/layout/hierarchy3"/>
    <dgm:cxn modelId="{1D3EB879-06B0-0D47-9395-AEAE3CB33227}" type="presParOf" srcId="{6A12F061-51D0-1A47-AD29-C9CE10176513}" destId="{9FB13979-C5D8-E247-ACCC-1895E210E79C}" srcOrd="0" destOrd="0" presId="urn:microsoft.com/office/officeart/2005/8/layout/hierarchy3"/>
    <dgm:cxn modelId="{E7F64104-39E4-DE4F-BDCA-F0C8F3EF0686}" type="presParOf" srcId="{6A12F061-51D0-1A47-AD29-C9CE10176513}" destId="{4F62ECEC-1E97-3241-89BA-B7A4C6B5B103}" srcOrd="1" destOrd="0" presId="urn:microsoft.com/office/officeart/2005/8/layout/hierarchy3"/>
    <dgm:cxn modelId="{0B697324-D3A1-D444-B6BD-504B16E030DB}" type="presParOf" srcId="{6A12F061-51D0-1A47-AD29-C9CE10176513}" destId="{851ED3BC-4A59-1149-8B31-CA41B006077A}" srcOrd="2" destOrd="0" presId="urn:microsoft.com/office/officeart/2005/8/layout/hierarchy3"/>
    <dgm:cxn modelId="{F9129201-7057-4F4B-B855-1137C432B49B}" type="presParOf" srcId="{6A12F061-51D0-1A47-AD29-C9CE10176513}" destId="{16FE94A5-7BB3-D643-AA5D-D3C292583586}" srcOrd="3" destOrd="0" presId="urn:microsoft.com/office/officeart/2005/8/layout/hierarchy3"/>
    <dgm:cxn modelId="{E3147157-9FD1-5B41-AEC6-6A7B119F6CE1}" type="presParOf" srcId="{6A12F061-51D0-1A47-AD29-C9CE10176513}" destId="{D90784CA-0ED5-2D44-824E-47CDBF17D495}" srcOrd="4" destOrd="0" presId="urn:microsoft.com/office/officeart/2005/8/layout/hierarchy3"/>
    <dgm:cxn modelId="{0913D0AA-6B0A-0347-98DB-A16EF5DDFC56}" type="presParOf" srcId="{6A12F061-51D0-1A47-AD29-C9CE10176513}" destId="{7FC506C1-53D6-2D41-BFC2-A63E3886CECC}" srcOrd="5" destOrd="0" presId="urn:microsoft.com/office/officeart/2005/8/layout/hierarchy3"/>
    <dgm:cxn modelId="{34EBC56D-3E91-FE46-A001-056BAE0912BE}" type="presParOf" srcId="{6A12F061-51D0-1A47-AD29-C9CE10176513}" destId="{F45F1042-25D3-784A-8781-114AC40673FC}" srcOrd="6" destOrd="0" presId="urn:microsoft.com/office/officeart/2005/8/layout/hierarchy3"/>
    <dgm:cxn modelId="{07212CE5-8D55-254B-9309-5499F9F78682}" type="presParOf" srcId="{6A12F061-51D0-1A47-AD29-C9CE10176513}" destId="{9E641239-0362-7B45-9F83-2824E280AC87}" srcOrd="7" destOrd="0" presId="urn:microsoft.com/office/officeart/2005/8/layout/hierarchy3"/>
    <dgm:cxn modelId="{81DCE4B7-6D9C-224A-868A-DA4BE0178B8B}" type="presParOf" srcId="{6A12F061-51D0-1A47-AD29-C9CE10176513}" destId="{81075EFF-4737-1E4D-BF76-53D0F4DEF4AE}" srcOrd="8" destOrd="0" presId="urn:microsoft.com/office/officeart/2005/8/layout/hierarchy3"/>
    <dgm:cxn modelId="{B9FCDDB1-E24A-F945-AAEA-49713B0CF163}" type="presParOf" srcId="{6A12F061-51D0-1A47-AD29-C9CE10176513}" destId="{F4DB1B6D-3065-7B42-A7B0-76D010A15581}" srcOrd="9" destOrd="0" presId="urn:microsoft.com/office/officeart/2005/8/layout/hierarchy3"/>
    <dgm:cxn modelId="{9D69C808-3797-6B4E-980C-AD4934906404}" type="presParOf" srcId="{6A12F061-51D0-1A47-AD29-C9CE10176513}" destId="{02094600-CA52-CC48-ACB0-CFF018DDCE24}" srcOrd="10" destOrd="0" presId="urn:microsoft.com/office/officeart/2005/8/layout/hierarchy3"/>
    <dgm:cxn modelId="{BF09894C-B9C4-E64E-B9FB-CFC927818023}" type="presParOf" srcId="{6A12F061-51D0-1A47-AD29-C9CE10176513}" destId="{1D866EB4-087A-444E-9B68-99534F28C824}" srcOrd="11" destOrd="0" presId="urn:microsoft.com/office/officeart/2005/8/layout/hierarchy3"/>
    <dgm:cxn modelId="{A05C469C-2D04-0640-A405-29199832BA2E}" type="presParOf" srcId="{472D1A2D-7481-104D-8712-3DE5276D083B}" destId="{1A63540A-3B48-B147-B533-F0E3482091E2}" srcOrd="1" destOrd="0" presId="urn:microsoft.com/office/officeart/2005/8/layout/hierarchy3"/>
    <dgm:cxn modelId="{A29023CE-022E-6A40-A281-29F42C538219}" type="presParOf" srcId="{1A63540A-3B48-B147-B533-F0E3482091E2}" destId="{7EE82108-7BD4-0D4F-B65D-6CED5C0F91F1}" srcOrd="0" destOrd="0" presId="urn:microsoft.com/office/officeart/2005/8/layout/hierarchy3"/>
    <dgm:cxn modelId="{0790671C-9CC2-EE48-B07E-978AEC23A427}" type="presParOf" srcId="{7EE82108-7BD4-0D4F-B65D-6CED5C0F91F1}" destId="{318BE6F7-8A00-FD44-B02E-DB877FF2AC3A}" srcOrd="0" destOrd="0" presId="urn:microsoft.com/office/officeart/2005/8/layout/hierarchy3"/>
    <dgm:cxn modelId="{D759E410-EC39-3C45-87E3-C0C6B2115263}" type="presParOf" srcId="{7EE82108-7BD4-0D4F-B65D-6CED5C0F91F1}" destId="{D65E2632-3249-C847-ABEE-757E836D2852}" srcOrd="1" destOrd="0" presId="urn:microsoft.com/office/officeart/2005/8/layout/hierarchy3"/>
    <dgm:cxn modelId="{88F11959-2AD3-D54E-868F-A611A45A8EB5}" type="presParOf" srcId="{1A63540A-3B48-B147-B533-F0E3482091E2}" destId="{C6341811-DBB1-A047-A3B1-56BCB62F98A8}" srcOrd="1" destOrd="0" presId="urn:microsoft.com/office/officeart/2005/8/layout/hierarchy3"/>
    <dgm:cxn modelId="{B555CBBC-29A3-F342-82C5-470617C4FAD8}" type="presParOf" srcId="{C6341811-DBB1-A047-A3B1-56BCB62F98A8}" destId="{ABB707AF-DECF-2E48-BB30-5841CC8C2900}" srcOrd="0" destOrd="0" presId="urn:microsoft.com/office/officeart/2005/8/layout/hierarchy3"/>
    <dgm:cxn modelId="{E44FC8D0-B62B-AB4D-AE6A-DC639E4D1D7C}" type="presParOf" srcId="{C6341811-DBB1-A047-A3B1-56BCB62F98A8}" destId="{20AC6521-5C97-3641-8C12-98E035614E9A}" srcOrd="1" destOrd="0" presId="urn:microsoft.com/office/officeart/2005/8/layout/hierarchy3"/>
    <dgm:cxn modelId="{235C0256-75A5-624B-8E7C-6D25E403B910}" type="presParOf" srcId="{C6341811-DBB1-A047-A3B1-56BCB62F98A8}" destId="{AA8E16D3-64D7-9B42-BB18-E854E4B113FE}" srcOrd="2" destOrd="0" presId="urn:microsoft.com/office/officeart/2005/8/layout/hierarchy3"/>
    <dgm:cxn modelId="{B14227A8-3310-744D-912B-32BB6B6C426F}" type="presParOf" srcId="{C6341811-DBB1-A047-A3B1-56BCB62F98A8}" destId="{35B70AF1-780A-A948-8B1C-815CCEC933B9}" srcOrd="3" destOrd="0" presId="urn:microsoft.com/office/officeart/2005/8/layout/hierarchy3"/>
    <dgm:cxn modelId="{AA4DFF9A-9813-574C-B72A-656D0D8A15FD}" type="presParOf" srcId="{C6341811-DBB1-A047-A3B1-56BCB62F98A8}" destId="{0685F098-A85A-C045-9A83-984E19F4E0A0}" srcOrd="4" destOrd="0" presId="urn:microsoft.com/office/officeart/2005/8/layout/hierarchy3"/>
    <dgm:cxn modelId="{06EE573C-7ED9-6246-9BEC-082B582B6BB3}" type="presParOf" srcId="{C6341811-DBB1-A047-A3B1-56BCB62F98A8}" destId="{236E244C-23E7-DB45-9573-53795EB0C183}" srcOrd="5" destOrd="0" presId="urn:microsoft.com/office/officeart/2005/8/layout/hierarchy3"/>
    <dgm:cxn modelId="{82619B5C-3419-BB45-A1E4-DF051E92737A}" type="presParOf" srcId="{C6341811-DBB1-A047-A3B1-56BCB62F98A8}" destId="{B127CDF0-BE8E-434D-BB7A-0C6F262AACA7}" srcOrd="6" destOrd="0" presId="urn:microsoft.com/office/officeart/2005/8/layout/hierarchy3"/>
    <dgm:cxn modelId="{888D5755-5B5A-424F-8003-B7F597024DDA}" type="presParOf" srcId="{C6341811-DBB1-A047-A3B1-56BCB62F98A8}" destId="{C0E23183-1D22-034B-AF89-9ED3CECE61DF}" srcOrd="7" destOrd="0" presId="urn:microsoft.com/office/officeart/2005/8/layout/hierarchy3"/>
    <dgm:cxn modelId="{468BA6E4-B6E5-6E46-8653-0CC948805277}" type="presParOf" srcId="{C6341811-DBB1-A047-A3B1-56BCB62F98A8}" destId="{93F2FCE0-19C5-EC4E-9081-082537B6492D}" srcOrd="8" destOrd="0" presId="urn:microsoft.com/office/officeart/2005/8/layout/hierarchy3"/>
    <dgm:cxn modelId="{68BD9E86-6D29-EA4A-9C7D-9E7FDC0B0616}" type="presParOf" srcId="{C6341811-DBB1-A047-A3B1-56BCB62F98A8}" destId="{9C4A2A6B-900A-3346-AEFE-6765879E0082}"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22F05-79EA-2F41-B92F-1189D7ABE95A}">
      <dsp:nvSpPr>
        <dsp:cNvPr id="0" name=""/>
        <dsp:cNvSpPr/>
      </dsp:nvSpPr>
      <dsp:spPr>
        <a:xfrm>
          <a:off x="2648994" y="4088"/>
          <a:ext cx="1590805" cy="795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PUSH</a:t>
          </a:r>
        </a:p>
      </dsp:txBody>
      <dsp:txXfrm>
        <a:off x="2672291" y="27385"/>
        <a:ext cx="1544211" cy="748808"/>
      </dsp:txXfrm>
    </dsp:sp>
    <dsp:sp modelId="{9FB13979-C5D8-E247-ACCC-1895E210E79C}">
      <dsp:nvSpPr>
        <dsp:cNvPr id="0" name=""/>
        <dsp:cNvSpPr/>
      </dsp:nvSpPr>
      <dsp:spPr>
        <a:xfrm>
          <a:off x="2808074" y="799491"/>
          <a:ext cx="159080" cy="596551"/>
        </a:xfrm>
        <a:custGeom>
          <a:avLst/>
          <a:gdLst/>
          <a:ahLst/>
          <a:cxnLst/>
          <a:rect l="0" t="0" r="0" b="0"/>
          <a:pathLst>
            <a:path>
              <a:moveTo>
                <a:pt x="0" y="0"/>
              </a:moveTo>
              <a:lnTo>
                <a:pt x="0" y="596551"/>
              </a:lnTo>
              <a:lnTo>
                <a:pt x="159080" y="596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62ECEC-1E97-3241-89BA-B7A4C6B5B103}">
      <dsp:nvSpPr>
        <dsp:cNvPr id="0" name=""/>
        <dsp:cNvSpPr/>
      </dsp:nvSpPr>
      <dsp:spPr>
        <a:xfrm>
          <a:off x="2967155" y="998342"/>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Need a job</a:t>
          </a:r>
        </a:p>
      </dsp:txBody>
      <dsp:txXfrm>
        <a:off x="2990452" y="1021639"/>
        <a:ext cx="1226050" cy="748808"/>
      </dsp:txXfrm>
    </dsp:sp>
    <dsp:sp modelId="{851ED3BC-4A59-1149-8B31-CA41B006077A}">
      <dsp:nvSpPr>
        <dsp:cNvPr id="0" name=""/>
        <dsp:cNvSpPr/>
      </dsp:nvSpPr>
      <dsp:spPr>
        <a:xfrm>
          <a:off x="2808074" y="799491"/>
          <a:ext cx="159080" cy="1590805"/>
        </a:xfrm>
        <a:custGeom>
          <a:avLst/>
          <a:gdLst/>
          <a:ahLst/>
          <a:cxnLst/>
          <a:rect l="0" t="0" r="0" b="0"/>
          <a:pathLst>
            <a:path>
              <a:moveTo>
                <a:pt x="0" y="0"/>
              </a:moveTo>
              <a:lnTo>
                <a:pt x="0" y="1590805"/>
              </a:lnTo>
              <a:lnTo>
                <a:pt x="159080" y="15908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E94A5-7BB3-D643-AA5D-D3C292583586}">
      <dsp:nvSpPr>
        <dsp:cNvPr id="0" name=""/>
        <dsp:cNvSpPr/>
      </dsp:nvSpPr>
      <dsp:spPr>
        <a:xfrm>
          <a:off x="2967155" y="1992595"/>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Redundancy</a:t>
          </a:r>
        </a:p>
      </dsp:txBody>
      <dsp:txXfrm>
        <a:off x="2990452" y="2015892"/>
        <a:ext cx="1226050" cy="748808"/>
      </dsp:txXfrm>
    </dsp:sp>
    <dsp:sp modelId="{D90784CA-0ED5-2D44-824E-47CDBF17D495}">
      <dsp:nvSpPr>
        <dsp:cNvPr id="0" name=""/>
        <dsp:cNvSpPr/>
      </dsp:nvSpPr>
      <dsp:spPr>
        <a:xfrm>
          <a:off x="2808074" y="799491"/>
          <a:ext cx="159080" cy="2585058"/>
        </a:xfrm>
        <a:custGeom>
          <a:avLst/>
          <a:gdLst/>
          <a:ahLst/>
          <a:cxnLst/>
          <a:rect l="0" t="0" r="0" b="0"/>
          <a:pathLst>
            <a:path>
              <a:moveTo>
                <a:pt x="0" y="0"/>
              </a:moveTo>
              <a:lnTo>
                <a:pt x="0" y="2585058"/>
              </a:lnTo>
              <a:lnTo>
                <a:pt x="159080" y="2585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506C1-53D6-2D41-BFC2-A63E3886CECC}">
      <dsp:nvSpPr>
        <dsp:cNvPr id="0" name=""/>
        <dsp:cNvSpPr/>
      </dsp:nvSpPr>
      <dsp:spPr>
        <a:xfrm>
          <a:off x="2967155" y="2986848"/>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Retirement</a:t>
          </a:r>
        </a:p>
      </dsp:txBody>
      <dsp:txXfrm>
        <a:off x="2990452" y="3010145"/>
        <a:ext cx="1226050" cy="748808"/>
      </dsp:txXfrm>
    </dsp:sp>
    <dsp:sp modelId="{F45F1042-25D3-784A-8781-114AC40673FC}">
      <dsp:nvSpPr>
        <dsp:cNvPr id="0" name=""/>
        <dsp:cNvSpPr/>
      </dsp:nvSpPr>
      <dsp:spPr>
        <a:xfrm>
          <a:off x="2808074" y="799491"/>
          <a:ext cx="159080" cy="3579311"/>
        </a:xfrm>
        <a:custGeom>
          <a:avLst/>
          <a:gdLst/>
          <a:ahLst/>
          <a:cxnLst/>
          <a:rect l="0" t="0" r="0" b="0"/>
          <a:pathLst>
            <a:path>
              <a:moveTo>
                <a:pt x="0" y="0"/>
              </a:moveTo>
              <a:lnTo>
                <a:pt x="0" y="3579311"/>
              </a:lnTo>
              <a:lnTo>
                <a:pt x="159080" y="35793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641239-0362-7B45-9F83-2824E280AC87}">
      <dsp:nvSpPr>
        <dsp:cNvPr id="0" name=""/>
        <dsp:cNvSpPr/>
      </dsp:nvSpPr>
      <dsp:spPr>
        <a:xfrm>
          <a:off x="2967155" y="3981101"/>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Work/Life balance</a:t>
          </a:r>
        </a:p>
      </dsp:txBody>
      <dsp:txXfrm>
        <a:off x="2990452" y="4004398"/>
        <a:ext cx="1226050" cy="748808"/>
      </dsp:txXfrm>
    </dsp:sp>
    <dsp:sp modelId="{81075EFF-4737-1E4D-BF76-53D0F4DEF4AE}">
      <dsp:nvSpPr>
        <dsp:cNvPr id="0" name=""/>
        <dsp:cNvSpPr/>
      </dsp:nvSpPr>
      <dsp:spPr>
        <a:xfrm>
          <a:off x="2808074" y="799491"/>
          <a:ext cx="159080" cy="4573565"/>
        </a:xfrm>
        <a:custGeom>
          <a:avLst/>
          <a:gdLst/>
          <a:ahLst/>
          <a:cxnLst/>
          <a:rect l="0" t="0" r="0" b="0"/>
          <a:pathLst>
            <a:path>
              <a:moveTo>
                <a:pt x="0" y="0"/>
              </a:moveTo>
              <a:lnTo>
                <a:pt x="0" y="4573565"/>
              </a:lnTo>
              <a:lnTo>
                <a:pt x="159080" y="45735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DB1B6D-3065-7B42-A7B0-76D010A15581}">
      <dsp:nvSpPr>
        <dsp:cNvPr id="0" name=""/>
        <dsp:cNvSpPr/>
      </dsp:nvSpPr>
      <dsp:spPr>
        <a:xfrm>
          <a:off x="2967155" y="4975355"/>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Relocation</a:t>
          </a:r>
        </a:p>
      </dsp:txBody>
      <dsp:txXfrm>
        <a:off x="2990452" y="4998652"/>
        <a:ext cx="1226050" cy="748808"/>
      </dsp:txXfrm>
    </dsp:sp>
    <dsp:sp modelId="{02094600-CA52-CC48-ACB0-CFF018DDCE24}">
      <dsp:nvSpPr>
        <dsp:cNvPr id="0" name=""/>
        <dsp:cNvSpPr/>
      </dsp:nvSpPr>
      <dsp:spPr>
        <a:xfrm>
          <a:off x="2808074" y="799491"/>
          <a:ext cx="159080" cy="5567818"/>
        </a:xfrm>
        <a:custGeom>
          <a:avLst/>
          <a:gdLst/>
          <a:ahLst/>
          <a:cxnLst/>
          <a:rect l="0" t="0" r="0" b="0"/>
          <a:pathLst>
            <a:path>
              <a:moveTo>
                <a:pt x="0" y="0"/>
              </a:moveTo>
              <a:lnTo>
                <a:pt x="0" y="5567818"/>
              </a:lnTo>
              <a:lnTo>
                <a:pt x="159080" y="5567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66EB4-087A-444E-9B68-99534F28C824}">
      <dsp:nvSpPr>
        <dsp:cNvPr id="0" name=""/>
        <dsp:cNvSpPr/>
      </dsp:nvSpPr>
      <dsp:spPr>
        <a:xfrm>
          <a:off x="2967155" y="5969608"/>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Unhappy at work</a:t>
          </a:r>
        </a:p>
      </dsp:txBody>
      <dsp:txXfrm>
        <a:off x="2990452" y="5992905"/>
        <a:ext cx="1226050" cy="748808"/>
      </dsp:txXfrm>
    </dsp:sp>
    <dsp:sp modelId="{318BE6F7-8A00-FD44-B02E-DB877FF2AC3A}">
      <dsp:nvSpPr>
        <dsp:cNvPr id="0" name=""/>
        <dsp:cNvSpPr/>
      </dsp:nvSpPr>
      <dsp:spPr>
        <a:xfrm>
          <a:off x="4637500" y="4088"/>
          <a:ext cx="1590805" cy="795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PULL</a:t>
          </a:r>
        </a:p>
      </dsp:txBody>
      <dsp:txXfrm>
        <a:off x="4660797" y="27385"/>
        <a:ext cx="1544211" cy="748808"/>
      </dsp:txXfrm>
    </dsp:sp>
    <dsp:sp modelId="{ABB707AF-DECF-2E48-BB30-5841CC8C2900}">
      <dsp:nvSpPr>
        <dsp:cNvPr id="0" name=""/>
        <dsp:cNvSpPr/>
      </dsp:nvSpPr>
      <dsp:spPr>
        <a:xfrm>
          <a:off x="4796581" y="799491"/>
          <a:ext cx="159080" cy="596551"/>
        </a:xfrm>
        <a:custGeom>
          <a:avLst/>
          <a:gdLst/>
          <a:ahLst/>
          <a:cxnLst/>
          <a:rect l="0" t="0" r="0" b="0"/>
          <a:pathLst>
            <a:path>
              <a:moveTo>
                <a:pt x="0" y="0"/>
              </a:moveTo>
              <a:lnTo>
                <a:pt x="0" y="596551"/>
              </a:lnTo>
              <a:lnTo>
                <a:pt x="159080" y="596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C6521-5C97-3641-8C12-98E035614E9A}">
      <dsp:nvSpPr>
        <dsp:cNvPr id="0" name=""/>
        <dsp:cNvSpPr/>
      </dsp:nvSpPr>
      <dsp:spPr>
        <a:xfrm>
          <a:off x="4955661" y="998342"/>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Persuaded by family or friend</a:t>
          </a:r>
        </a:p>
      </dsp:txBody>
      <dsp:txXfrm>
        <a:off x="4978958" y="1021639"/>
        <a:ext cx="1226050" cy="748808"/>
      </dsp:txXfrm>
    </dsp:sp>
    <dsp:sp modelId="{AA8E16D3-64D7-9B42-BB18-E854E4B113FE}">
      <dsp:nvSpPr>
        <dsp:cNvPr id="0" name=""/>
        <dsp:cNvSpPr/>
      </dsp:nvSpPr>
      <dsp:spPr>
        <a:xfrm>
          <a:off x="4796581" y="799491"/>
          <a:ext cx="159080" cy="1590805"/>
        </a:xfrm>
        <a:custGeom>
          <a:avLst/>
          <a:gdLst/>
          <a:ahLst/>
          <a:cxnLst/>
          <a:rect l="0" t="0" r="0" b="0"/>
          <a:pathLst>
            <a:path>
              <a:moveTo>
                <a:pt x="0" y="0"/>
              </a:moveTo>
              <a:lnTo>
                <a:pt x="0" y="1590805"/>
              </a:lnTo>
              <a:lnTo>
                <a:pt x="159080" y="15908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B70AF1-780A-A948-8B1C-815CCEC933B9}">
      <dsp:nvSpPr>
        <dsp:cNvPr id="0" name=""/>
        <dsp:cNvSpPr/>
      </dsp:nvSpPr>
      <dsp:spPr>
        <a:xfrm>
          <a:off x="4955661" y="1992595"/>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Values/ calling for care</a:t>
          </a:r>
        </a:p>
      </dsp:txBody>
      <dsp:txXfrm>
        <a:off x="4978958" y="2015892"/>
        <a:ext cx="1226050" cy="748808"/>
      </dsp:txXfrm>
    </dsp:sp>
    <dsp:sp modelId="{0685F098-A85A-C045-9A83-984E19F4E0A0}">
      <dsp:nvSpPr>
        <dsp:cNvPr id="0" name=""/>
        <dsp:cNvSpPr/>
      </dsp:nvSpPr>
      <dsp:spPr>
        <a:xfrm>
          <a:off x="4796581" y="799491"/>
          <a:ext cx="159080" cy="2585058"/>
        </a:xfrm>
        <a:custGeom>
          <a:avLst/>
          <a:gdLst/>
          <a:ahLst/>
          <a:cxnLst/>
          <a:rect l="0" t="0" r="0" b="0"/>
          <a:pathLst>
            <a:path>
              <a:moveTo>
                <a:pt x="0" y="0"/>
              </a:moveTo>
              <a:lnTo>
                <a:pt x="0" y="2585058"/>
              </a:lnTo>
              <a:lnTo>
                <a:pt x="159080" y="2585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E244C-23E7-DB45-9573-53795EB0C183}">
      <dsp:nvSpPr>
        <dsp:cNvPr id="0" name=""/>
        <dsp:cNvSpPr/>
      </dsp:nvSpPr>
      <dsp:spPr>
        <a:xfrm>
          <a:off x="4955661" y="2986848"/>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Family care experience</a:t>
          </a:r>
        </a:p>
      </dsp:txBody>
      <dsp:txXfrm>
        <a:off x="4978958" y="3010145"/>
        <a:ext cx="1226050" cy="748808"/>
      </dsp:txXfrm>
    </dsp:sp>
    <dsp:sp modelId="{B127CDF0-BE8E-434D-BB7A-0C6F262AACA7}">
      <dsp:nvSpPr>
        <dsp:cNvPr id="0" name=""/>
        <dsp:cNvSpPr/>
      </dsp:nvSpPr>
      <dsp:spPr>
        <a:xfrm>
          <a:off x="4796581" y="799491"/>
          <a:ext cx="159080" cy="3579311"/>
        </a:xfrm>
        <a:custGeom>
          <a:avLst/>
          <a:gdLst/>
          <a:ahLst/>
          <a:cxnLst/>
          <a:rect l="0" t="0" r="0" b="0"/>
          <a:pathLst>
            <a:path>
              <a:moveTo>
                <a:pt x="0" y="0"/>
              </a:moveTo>
              <a:lnTo>
                <a:pt x="0" y="3579311"/>
              </a:lnTo>
              <a:lnTo>
                <a:pt x="159080" y="35793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23183-1D22-034B-AF89-9ED3CECE61DF}">
      <dsp:nvSpPr>
        <dsp:cNvPr id="0" name=""/>
        <dsp:cNvSpPr/>
      </dsp:nvSpPr>
      <dsp:spPr>
        <a:xfrm>
          <a:off x="4955661" y="3981101"/>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Flexibility</a:t>
          </a:r>
        </a:p>
      </dsp:txBody>
      <dsp:txXfrm>
        <a:off x="4978958" y="4004398"/>
        <a:ext cx="1226050" cy="748808"/>
      </dsp:txXfrm>
    </dsp:sp>
    <dsp:sp modelId="{93F2FCE0-19C5-EC4E-9081-082537B6492D}">
      <dsp:nvSpPr>
        <dsp:cNvPr id="0" name=""/>
        <dsp:cNvSpPr/>
      </dsp:nvSpPr>
      <dsp:spPr>
        <a:xfrm>
          <a:off x="4796581" y="799491"/>
          <a:ext cx="159080" cy="4573565"/>
        </a:xfrm>
        <a:custGeom>
          <a:avLst/>
          <a:gdLst/>
          <a:ahLst/>
          <a:cxnLst/>
          <a:rect l="0" t="0" r="0" b="0"/>
          <a:pathLst>
            <a:path>
              <a:moveTo>
                <a:pt x="0" y="0"/>
              </a:moveTo>
              <a:lnTo>
                <a:pt x="0" y="4573565"/>
              </a:lnTo>
              <a:lnTo>
                <a:pt x="159080" y="45735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A2A6B-900A-3346-AEFE-6765879E0082}">
      <dsp:nvSpPr>
        <dsp:cNvPr id="0" name=""/>
        <dsp:cNvSpPr/>
      </dsp:nvSpPr>
      <dsp:spPr>
        <a:xfrm>
          <a:off x="4955661" y="4975355"/>
          <a:ext cx="1272644" cy="79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Career pathway</a:t>
          </a:r>
        </a:p>
      </dsp:txBody>
      <dsp:txXfrm>
        <a:off x="4978958" y="4998652"/>
        <a:ext cx="1226050" cy="7488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D1849-6DF2-4446-8EEB-CDF06E060204}" type="datetimeFigureOut">
              <a:rPr lang="en-GB" smtClean="0"/>
              <a:t>07/02/2022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25CA7-58C7-3249-9C1A-23CF75C0E507}" type="slidenum">
              <a:rPr lang="en-GB" smtClean="0"/>
              <a:t>‹#›</a:t>
            </a:fld>
            <a:endParaRPr lang="en-GB"/>
          </a:p>
        </p:txBody>
      </p:sp>
    </p:spTree>
    <p:extLst>
      <p:ext uri="{BB962C8B-B14F-4D97-AF65-F5344CB8AC3E}">
        <p14:creationId xmlns:p14="http://schemas.microsoft.com/office/powerpoint/2010/main" val="3092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1.safelinks.protection.outlook.com/?url=https%3A%2F%2Felinkeu.clickdimensions.com%2Fc%2F6%2F%3FT%3DMjQ3NDI1NDY%253AcDEtYjIxMzAxLTllNGJjNjFlZDg3NzQ3NTA4MmZiYmIzNWU4YTVhYWQ2%253Aam9hbm5lLmhhd2tpbnNAc2tpbGxzZm9yY2FyZS5vcmcudWs%253AY29udGFjdC04MzVhMDQ4YWVlM2FlNzExODBkMzAwNTA1Njg3N2NiOS1lNTMwODQ2ODUxZWU0YzE2OTg2ODQxYjVjMjIxYTBjMA%253AZmFsc2U%253AMjE%253A%253AaHR0cHM6Ly93d3cuYWR1bHRzb2NpYWxjYXJlLmNvLnVrL2hvbWUuYXNweD9fY2xkZWU9YW05aGJtNWxMbWhoZDJ0cGJuTkFjMnRwYkd4elptOXlZMkZ5WlM1dmNtY3VkV3MlM2QmcmVjaXBpZW50aWQ9Y29udGFjdC04MzVhMDQ4YWVlM2FlNzExODBkMzAwNTA1Njg3N2NiOS1lNTMwODQ2ODUxZWU0YzE2OTg2ODQxYjVjMjIxYTBjMCZlc2lkPWZjYWY5OWIxLTJmMzctZWMxMS04YzY0LTAwMjI0ODAwOGU1Yg%26K%3DuUwKIIsX5OmRhQ208Zn-wA&amp;data=04%7C01%7CJo.Hawkins%40skillsforcare.org.uk%7C0d00d235c9004a2f4c3208d99a1cb24f%7C5c317017415d43e6ada17668f9ad3f9f%7C0%7C0%7C637710270314444647%7CUnknown%7CTWFpbGZsb3d8eyJWIjoiMC4wLjAwMDAiLCJQIjoiV2luMzIiLCJBTiI6Ik1haWwiLCJXVCI6Mn0%3D%7C1000&amp;sdata=aYEgeFBFedq6HDnREv%2FmqEv8Ndr34ZDUleRCSwvHu84%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ur01.safelinks.protection.outlook.com/?url=https%3A%2F%2Felinkeu.clickdimensions.com%2Fc%2F6%2F%3FT%3DMjQ3NDI1NDY%253AcDEtYjIxMzAxLTllNGJjNjFlZDg3NzQ3NTA4MmZiYmIzNWU4YTVhYWQ2%253Aam9hbm5lLmhhd2tpbnNAc2tpbGxzZm9yY2FyZS5vcmcudWs%253AY29udGFjdC04MzVhMDQ4YWVlM2FlNzExODBkMzAwNTA1Njg3N2NiOS1lNTMwODQ2ODUxZWU0YzE2OTg2ODQxYjVjMjIxYTBjMA%253AZmFsc2U%253AMjQ%253A%253AaHR0cHM6Ly9kaHNjLW1haWwuY28udWsvZm9ybS9TeDFpYVpESi96SEFiNlp4NHgvP19jbGRlZT1hbTloYm01bExtaGhkMnRwYm5OQWMydHBiR3h6Wm05eVkyRnlaUzV2Y21jdWRXcyUzZCZyZWNpcGllbnRpZD1jb250YWN0LTgzNWEwNDhhZWUzYWU3MTE4MGQzMDA1MDU2ODc3Y2I5LWU1MzA4NDY4NTFlZTRjMTY5ODY4NDFiNWMyMjFhMGMwJmVzaWQ9ZmNhZjk5YjEtMmYzNy1lYzExLThjNjQtMDAyMjQ4MDA4ZTVi%26K%3DBRJVuVYTeT2-EbCX8daNJw&amp;data=04%7C01%7CJo.Hawkins%40skillsforcare.org.uk%7C0d00d235c9004a2f4c3208d99a1cb24f%7C5c317017415d43e6ada17668f9ad3f9f%7C0%7C0%7C637710270314464558%7CUnknown%7CTWFpbGZsb3d8eyJWIjoiMC4wLjAwMDAiLCJQIjoiV2luMzIiLCJBTiI6Ik1haWwiLCJXVCI6Mn0%3D%7C1000&amp;sdata=9czBrsL0v17boGIa%2Frzm%2FAk%2BlLl7g3ntaYyD%2BDi1eFg%3D&amp;reserved=0" TargetMode="External"/><Relationship Id="rId5" Type="http://schemas.openxmlformats.org/officeDocument/2006/relationships/hyperlink" Target="https://eur01.safelinks.protection.outlook.com/?url=https%3A%2F%2Felinkeu.clickdimensions.com%2Fc%2F6%2F%3FT%3DMjQ3NDI1NDY%253AcDEtYjIxMzAxLTllNGJjNjFlZDg3NzQ3NTA4MmZiYmIzNWU4YTVhYWQ2%253Aam9hbm5lLmhhd2tpbnNAc2tpbGxzZm9yY2FyZS5vcmcudWs%253AY29udGFjdC04MzVhMDQ4YWVlM2FlNzExODBkMzAwNTA1Njg3N2NiOS1lNTMwODQ2ODUxZWU0YzE2OTg2ODQxYjVjMjIxYTBjMA%253AZmFsc2U%253AMjM%253A%253AaHR0cHM6Ly93d3cuYWR1bHRzb2NpYWxjYXJlLmNvLnVrL3JlY3J1aXQuYXNweD9fY2xkZWU9YW05aGJtNWxMbWhoZDJ0cGJuTkFjMnRwYkd4elptOXlZMkZ5WlM1dmNtY3VkV3MlM2QmcmVjaXBpZW50aWQ9Y29udGFjdC04MzVhMDQ4YWVlM2FlNzExODBkMzAwNTA1Njg3N2NiOS1lNTMwODQ2ODUxZWU0YzE2OTg2ODQxYjVjMjIxYTBjMCZlc2lkPWZjYWY5OWIxLTJmMzctZWMxMS04YzY0LTAwMjI0ODAwOGU1Yg%26K%3DYpEXcCwBIvt7hA4hZYGQVg&amp;data=04%7C01%7CJo.Hawkins%40skillsforcare.org.uk%7C0d00d235c9004a2f4c3208d99a1cb24f%7C5c317017415d43e6ada17668f9ad3f9f%7C0%7C0%7C637710270314454601%7CUnknown%7CTWFpbGZsb3d8eyJWIjoiMC4wLjAwMDAiLCJQIjoiV2luMzIiLCJBTiI6Ik1haWwiLCJXVCI6Mn0%3D%7C1000&amp;sdata=qYQV0InJY3hzTIPIndmnQhcgnKGpDrW45x8LvHXQPTM%3D&amp;reserved=0" TargetMode="External"/><Relationship Id="rId4" Type="http://schemas.openxmlformats.org/officeDocument/2006/relationships/hyperlink" Target="https://eur01.safelinks.protection.outlook.com/?url=https%3A%2F%2Felinkeu.clickdimensions.com%2Fc%2F6%2F%3FT%3DMjQ3NDI1NDY%253AcDEtYjIxMzAxLTllNGJjNjFlZDg3NzQ3NTA4MmZiYmIzNWU4YTVhYWQ2%253Aam9hbm5lLmhhd2tpbnNAc2tpbGxzZm9yY2FyZS5vcmcudWs%253AY29udGFjdC04MzVhMDQ4YWVlM2FlNzExODBkMzAwNTA1Njg3N2NiOS1lNTMwODQ2ODUxZWU0YzE2OTg2ODQxYjVjMjIxYTBjMA%253AZmFsc2U%253AMjI%253A%253AaHR0cHM6Ly93d3cuYWR1bHRzb2NpYWxjYXJlLmNvLnVrL2luY2x1ZGUvZG9jdW1lbnRzL2ZpbmQtYS1qb2ItaW5zdHJ1Y3Rpb25zLnBkZj9fY2xkZWU9YW05aGJtNWxMbWhoZDJ0cGJuTkFjMnRwYkd4elptOXlZMkZ5WlM1dmNtY3VkV3MlM2QmcmVjaXBpZW50aWQ9Y29udGFjdC04MzVhMDQ4YWVlM2FlNzExODBkMzAwNTA1Njg3N2NiOS1lNTMwODQ2ODUxZWU0YzE2OTg2ODQxYjVjMjIxYTBjMCZlc2lkPWZjYWY5OWIxLTJmMzctZWMxMS04YzY0LTAwMjI0ODAwOGU1Yg%26K%3D1ESRdWRVDIcQ8VSyFNb8fg&amp;data=04%7C01%7CJo.Hawkins%40skillsforcare.org.uk%7C0d00d235c9004a2f4c3208d99a1cb24f%7C5c317017415d43e6ada17668f9ad3f9f%7C0%7C0%7C637710270314454601%7CUnknown%7CTWFpbGZsb3d8eyJWIjoiMC4wLjAwMDAiLCJQIjoiV2luMzIiLCJBTiI6Ik1haWwiLCJXVCI6Mn0%3D%7C1000&amp;sdata=dBtujt%2FXHRpEWX%2Ffs3oleg28LTo9llOUWmqzs98Clp0%3D&amp;reserved=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sessions are fortnightly for 1 </a:t>
            </a:r>
            <a:r>
              <a:rPr lang="en-US" dirty="0" err="1"/>
              <a:t>hr</a:t>
            </a:r>
            <a:r>
              <a:rPr lang="en-US" dirty="0"/>
              <a:t>  and will focus on  </a:t>
            </a:r>
            <a:r>
              <a:rPr lang="en-US" dirty="0" err="1"/>
              <a:t>Covid</a:t>
            </a:r>
            <a:r>
              <a:rPr lang="en-US" dirty="0"/>
              <a:t> related topics. We have a packed agenda but would like to hear what topics you would like to see on the agenda, which we will discuss in more detail at the end of the briefing.  Add that we will be asking people to complete a short survey to capture people’s thoughts about the group and how you feel it may develop as we follow the roadmap ‘out of a Covid response’.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EB9D48-8D2C-4A4D-B33D-2D6795D0DB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49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93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893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68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57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57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63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44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43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dirty="0">
                <a:solidFill>
                  <a:srgbClr val="505050"/>
                </a:solidFill>
                <a:effectLst/>
                <a:latin typeface="Arial" panose="020B0604020202020204" pitchFamily="34" charset="0"/>
                <a:ea typeface="Times New Roman" panose="02020603050405020304" pitchFamily="18" charset="0"/>
              </a:rPr>
              <a:t>NEW: NOV 2021</a:t>
            </a:r>
          </a:p>
          <a:p>
            <a:endParaRPr lang="en-GB" sz="1800" b="1" u="sng" dirty="0">
              <a:solidFill>
                <a:srgbClr val="505050"/>
              </a:solidFill>
              <a:effectLst/>
              <a:latin typeface="Arial" panose="020B0604020202020204" pitchFamily="34" charset="0"/>
              <a:ea typeface="Times New Roman" panose="02020603050405020304" pitchFamily="18" charset="0"/>
            </a:endParaRPr>
          </a:p>
          <a:p>
            <a:r>
              <a:rPr lang="en-GB" sz="1800" b="1" u="none" dirty="0">
                <a:solidFill>
                  <a:srgbClr val="505050"/>
                </a:solidFill>
                <a:effectLst/>
                <a:latin typeface="Arial" panose="020B0604020202020204" pitchFamily="34" charset="0"/>
                <a:ea typeface="Times New Roman" panose="02020603050405020304" pitchFamily="18" charset="0"/>
              </a:rPr>
              <a:t>Adult Social Care: </a:t>
            </a:r>
            <a:r>
              <a:rPr lang="en-GB" sz="1800" b="0" u="none" dirty="0">
                <a:solidFill>
                  <a:srgbClr val="505050"/>
                </a:solidFill>
                <a:effectLst/>
                <a:latin typeface="Arial" panose="020B0604020202020204" pitchFamily="34" charset="0"/>
                <a:ea typeface="Times New Roman" panose="02020603050405020304" pitchFamily="18" charset="0"/>
              </a:rPr>
              <a:t>https://www.adultsocialcare.co.uk/home.aspx</a:t>
            </a:r>
          </a:p>
          <a:p>
            <a:r>
              <a:rPr lang="en-GB" sz="1800" b="1" u="none" dirty="0">
                <a:solidFill>
                  <a:srgbClr val="505050"/>
                </a:solidFill>
                <a:effectLst/>
                <a:latin typeface="Arial" panose="020B0604020202020204" pitchFamily="34" charset="0"/>
                <a:ea typeface="Times New Roman" panose="02020603050405020304" pitchFamily="18" charset="0"/>
              </a:rPr>
              <a:t>Upload a job to DWP ‘Find a Job’ platform</a:t>
            </a:r>
            <a:r>
              <a:rPr lang="en-GB" sz="1800" b="0" u="none" dirty="0">
                <a:solidFill>
                  <a:srgbClr val="505050"/>
                </a:solidFill>
                <a:effectLst/>
                <a:latin typeface="Arial" panose="020B0604020202020204" pitchFamily="34" charset="0"/>
                <a:ea typeface="Times New Roman" panose="02020603050405020304" pitchFamily="18" charset="0"/>
              </a:rPr>
              <a:t>: https://www.adultsocialcare.co.uk/include/documents/find-a-job-instructions.pdf</a:t>
            </a:r>
          </a:p>
          <a:p>
            <a:r>
              <a:rPr lang="en-GB" sz="1800" b="1" u="none" dirty="0">
                <a:solidFill>
                  <a:srgbClr val="505050"/>
                </a:solidFill>
                <a:effectLst/>
                <a:latin typeface="Arial" panose="020B0604020202020204" pitchFamily="34" charset="0"/>
                <a:ea typeface="Times New Roman" panose="02020603050405020304" pitchFamily="18" charset="0"/>
              </a:rPr>
              <a:t>Resource centre: </a:t>
            </a:r>
            <a:r>
              <a:rPr lang="en-GB" sz="1800" b="0" u="none" dirty="0">
                <a:solidFill>
                  <a:srgbClr val="505050"/>
                </a:solidFill>
                <a:effectLst/>
                <a:latin typeface="Arial" panose="020B0604020202020204" pitchFamily="34" charset="0"/>
                <a:ea typeface="Times New Roman" panose="02020603050405020304" pitchFamily="18" charset="0"/>
              </a:rPr>
              <a:t>https://www.adultsocialcare.co.uk/recruit.aspx</a:t>
            </a:r>
          </a:p>
          <a:p>
            <a:r>
              <a:rPr lang="en-GB" sz="1800" b="1" dirty="0">
                <a:solidFill>
                  <a:srgbClr val="505050"/>
                </a:solidFill>
                <a:effectLst/>
                <a:latin typeface="Arial" panose="020B0604020202020204" pitchFamily="34" charset="0"/>
                <a:ea typeface="Times New Roman" panose="02020603050405020304" pitchFamily="18" charset="0"/>
              </a:rPr>
              <a:t>Campaign newsletter</a:t>
            </a:r>
            <a:r>
              <a:rPr lang="en-GB" sz="1800" dirty="0">
                <a:solidFill>
                  <a:srgbClr val="505050"/>
                </a:solidFill>
                <a:effectLst/>
                <a:latin typeface="Arial" panose="020B0604020202020204" pitchFamily="34" charset="0"/>
                <a:ea typeface="Times New Roman" panose="02020603050405020304" pitchFamily="18" charset="0"/>
              </a:rPr>
              <a:t>: https://dhsc-mail.co.uk/form/Sx1iaZDJ/zHAb6Zx4x</a:t>
            </a:r>
          </a:p>
          <a:p>
            <a:endParaRPr lang="en-GB" sz="1800" dirty="0">
              <a:solidFill>
                <a:srgbClr val="505050"/>
              </a:solidFill>
              <a:effectLst/>
              <a:latin typeface="Arial" panose="020B0604020202020204" pitchFamily="34" charset="0"/>
              <a:ea typeface="Times New Roman" panose="02020603050405020304" pitchFamily="18" charset="0"/>
            </a:endParaRPr>
          </a:p>
          <a:p>
            <a:r>
              <a:rPr lang="en-GB" sz="1800" dirty="0">
                <a:solidFill>
                  <a:srgbClr val="505050"/>
                </a:solidFill>
                <a:effectLst/>
                <a:latin typeface="Arial" panose="020B0604020202020204" pitchFamily="34" charset="0"/>
                <a:ea typeface="Times New Roman" panose="02020603050405020304" pitchFamily="18" charset="0"/>
              </a:rPr>
              <a:t>Next week the Department of Health and Social Care is rolling out the latest phase of the national adult social care recruitment campaign, ‘Made with Care’, which this year will run continuously until March 2022.</a:t>
            </a:r>
          </a:p>
          <a:p>
            <a:br>
              <a:rPr lang="en-GB" sz="1800" dirty="0">
                <a:solidFill>
                  <a:srgbClr val="505050"/>
                </a:solidFill>
                <a:effectLst/>
                <a:latin typeface="Arial" panose="020B0604020202020204" pitchFamily="34" charset="0"/>
                <a:ea typeface="Times New Roman" panose="02020603050405020304" pitchFamily="18" charset="0"/>
              </a:rPr>
            </a:br>
            <a:r>
              <a:rPr lang="en-GB" sz="1800" dirty="0">
                <a:solidFill>
                  <a:srgbClr val="505050"/>
                </a:solidFill>
                <a:effectLst/>
                <a:latin typeface="Arial" panose="020B0604020202020204" pitchFamily="34" charset="0"/>
                <a:ea typeface="Times New Roman" panose="02020603050405020304" pitchFamily="18" charset="0"/>
              </a:rPr>
              <a:t>The campaign will demonstrate the amazing work that care workers do, celebrating the way they empower the people they care for, and shining a light on the emotional reward of the role. It’s designed to support care providers in recruiting the dedicated staff they need by inspiring people with the right values to consider a career in social care.</a:t>
            </a:r>
          </a:p>
          <a:p>
            <a:br>
              <a:rPr lang="en-GB" sz="1800" dirty="0">
                <a:solidFill>
                  <a:srgbClr val="505050"/>
                </a:solidFill>
                <a:effectLst/>
                <a:latin typeface="Arial" panose="020B0604020202020204" pitchFamily="34" charset="0"/>
                <a:ea typeface="Times New Roman" panose="02020603050405020304" pitchFamily="18" charset="0"/>
              </a:rPr>
            </a:br>
            <a:r>
              <a:rPr lang="en-GB" sz="1800" dirty="0">
                <a:solidFill>
                  <a:srgbClr val="505050"/>
                </a:solidFill>
                <a:effectLst/>
                <a:latin typeface="Arial" panose="020B0604020202020204" pitchFamily="34" charset="0"/>
                <a:ea typeface="Times New Roman" panose="02020603050405020304" pitchFamily="18" charset="0"/>
              </a:rPr>
              <a:t>Advertising will be run across radio, video on demand, and digital channels, with high profile bursts of TV advertising in November and January, all directing people to </a:t>
            </a:r>
            <a:r>
              <a:rPr lang="en-GB" sz="1800" dirty="0">
                <a:solidFill>
                  <a:srgbClr val="336699"/>
                </a:solidFill>
                <a:effectLst/>
                <a:latin typeface="Arial" panose="020B0604020202020204" pitchFamily="34" charset="0"/>
                <a:ea typeface="Times New Roman" panose="02020603050405020304" pitchFamily="18" charset="0"/>
                <a:hlinkClick r:id="rId3"/>
              </a:rPr>
              <a:t>Adult Social Care</a:t>
            </a:r>
            <a:r>
              <a:rPr lang="en-GB" sz="1800" dirty="0">
                <a:solidFill>
                  <a:srgbClr val="505050"/>
                </a:solidFill>
                <a:effectLst/>
                <a:latin typeface="Arial" panose="020B0604020202020204" pitchFamily="34" charset="0"/>
                <a:ea typeface="Times New Roman" panose="02020603050405020304" pitchFamily="18" charset="0"/>
              </a:rPr>
              <a:t> to find out more and search for vacancies near them.</a:t>
            </a:r>
          </a:p>
          <a:p>
            <a:br>
              <a:rPr lang="en-GB" sz="1800" dirty="0">
                <a:solidFill>
                  <a:srgbClr val="505050"/>
                </a:solidFill>
                <a:effectLst/>
                <a:latin typeface="Arial" panose="020B0604020202020204" pitchFamily="34" charset="0"/>
                <a:ea typeface="Times New Roman" panose="02020603050405020304" pitchFamily="18" charset="0"/>
              </a:rPr>
            </a:br>
            <a:r>
              <a:rPr lang="en-GB" sz="1800" dirty="0">
                <a:solidFill>
                  <a:srgbClr val="505050"/>
                </a:solidFill>
                <a:effectLst/>
                <a:latin typeface="Arial" panose="020B0604020202020204" pitchFamily="34" charset="0"/>
                <a:ea typeface="Times New Roman" panose="02020603050405020304" pitchFamily="18" charset="0"/>
              </a:rPr>
              <a:t>You can make the most of the awareness the campaign will drive by running local recruitment activity at the same time and </a:t>
            </a:r>
            <a:r>
              <a:rPr lang="en-GB" sz="1800" dirty="0">
                <a:solidFill>
                  <a:srgbClr val="336699"/>
                </a:solidFill>
                <a:effectLst/>
                <a:latin typeface="Arial" panose="020B0604020202020204" pitchFamily="34" charset="0"/>
                <a:ea typeface="Times New Roman" panose="02020603050405020304" pitchFamily="18" charset="0"/>
                <a:hlinkClick r:id="rId4"/>
              </a:rPr>
              <a:t>uploading your jobs to the DWP ‘Find a Job’ platform</a:t>
            </a:r>
            <a:r>
              <a:rPr lang="en-GB" sz="1800" dirty="0">
                <a:solidFill>
                  <a:srgbClr val="505050"/>
                </a:solidFill>
                <a:effectLst/>
                <a:latin typeface="Arial" panose="020B0604020202020204" pitchFamily="34" charset="0"/>
                <a:ea typeface="Times New Roman" panose="02020603050405020304" pitchFamily="18" charset="0"/>
              </a:rPr>
              <a:t>. Expert advice, templates and a new toolkit of recruitment assets will also be available from the campaign </a:t>
            </a:r>
            <a:r>
              <a:rPr lang="en-GB" sz="1800" dirty="0">
                <a:solidFill>
                  <a:srgbClr val="336699"/>
                </a:solidFill>
                <a:effectLst/>
                <a:latin typeface="Arial" panose="020B0604020202020204" pitchFamily="34" charset="0"/>
                <a:ea typeface="Times New Roman" panose="02020603050405020304" pitchFamily="18" charset="0"/>
                <a:hlinkClick r:id="rId5"/>
              </a:rPr>
              <a:t>resource centre</a:t>
            </a:r>
            <a:r>
              <a:rPr lang="en-GB" sz="1800" dirty="0">
                <a:solidFill>
                  <a:srgbClr val="505050"/>
                </a:solidFill>
                <a:effectLst/>
                <a:latin typeface="Arial" panose="020B0604020202020204" pitchFamily="34" charset="0"/>
                <a:ea typeface="Times New Roman" panose="02020603050405020304" pitchFamily="18" charset="0"/>
              </a:rPr>
              <a:t> in time for the launch of the campaign.</a:t>
            </a:r>
            <a:br>
              <a:rPr lang="en-GB" sz="1800" dirty="0">
                <a:solidFill>
                  <a:srgbClr val="505050"/>
                </a:solidFill>
                <a:effectLst/>
                <a:latin typeface="Arial" panose="020B0604020202020204" pitchFamily="34" charset="0"/>
                <a:ea typeface="Times New Roman" panose="02020603050405020304" pitchFamily="18" charset="0"/>
              </a:rPr>
            </a:br>
            <a:r>
              <a:rPr lang="en-GB" sz="1800" dirty="0">
                <a:solidFill>
                  <a:srgbClr val="505050"/>
                </a:solidFill>
                <a:effectLst/>
                <a:latin typeface="Arial" panose="020B0604020202020204" pitchFamily="34" charset="0"/>
                <a:ea typeface="Times New Roman" panose="02020603050405020304" pitchFamily="18" charset="0"/>
              </a:rPr>
              <a:t>For further updates, </a:t>
            </a:r>
            <a:r>
              <a:rPr lang="en-GB" sz="1800" dirty="0">
                <a:solidFill>
                  <a:srgbClr val="336699"/>
                </a:solidFill>
                <a:effectLst/>
                <a:latin typeface="Arial" panose="020B0604020202020204" pitchFamily="34" charset="0"/>
                <a:ea typeface="Times New Roman" panose="02020603050405020304" pitchFamily="18" charset="0"/>
                <a:hlinkClick r:id="rId6"/>
              </a:rPr>
              <a:t>sign up to the campaign newsletter</a:t>
            </a:r>
            <a:r>
              <a:rPr lang="en-GB" sz="1800" dirty="0">
                <a:solidFill>
                  <a:srgbClr val="505050"/>
                </a:solidFill>
                <a:effectLst/>
                <a:latin typeface="Arial" panose="020B0604020202020204" pitchFamily="34" charset="0"/>
                <a:ea typeface="Times New Roman" panose="02020603050405020304" pitchFamily="18" charset="0"/>
              </a:rPr>
              <a:t>.</a:t>
            </a:r>
            <a:br>
              <a:rPr lang="en-GB" sz="1800" dirty="0">
                <a:solidFill>
                  <a:srgbClr val="505050"/>
                </a:solidFill>
                <a:effectLst/>
                <a:latin typeface="Arial" panose="020B0604020202020204" pitchFamily="34" charset="0"/>
                <a:ea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85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375 </a:t>
            </a:r>
            <a:r>
              <a:rPr lang="en-GB"/>
              <a:t>managers leaving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00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83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11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510-E696-4273-8E02-20D0F1E904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57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4803061-2283-7E4A-B880-CDDA0DC080F5}"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237743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803061-2283-7E4A-B880-CDDA0DC080F5}"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246958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803061-2283-7E4A-B880-CDDA0DC080F5}"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394395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38310079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7197958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4746830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1948711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22117383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6625751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455154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87189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803061-2283-7E4A-B880-CDDA0DC080F5}"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3320520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564474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463110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765441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265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52290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499727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855831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684029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743144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52431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4803061-2283-7E4A-B880-CDDA0DC080F5}"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1972815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743315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25F43C-D677-4429-887B-998FF075B881}"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7628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5F43C-D677-4429-887B-998FF075B881}" type="datetimeFigureOut">
              <a:rPr lang="en-GB" smtClean="0"/>
              <a:t>07/02/2022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422801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25F43C-D677-4429-887B-998FF075B881}" type="datetimeFigureOut">
              <a:rPr lang="en-GB" smtClean="0"/>
              <a:t>07/02/2022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319625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5F43C-D677-4429-887B-998FF075B881}" type="datetimeFigureOut">
              <a:rPr lang="en-GB" smtClean="0"/>
              <a:t>07/02/2022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421704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25F43C-D677-4429-887B-998FF075B881}"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728114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5F43C-D677-4429-887B-998FF075B881}"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879714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493060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2627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35711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4803061-2283-7E4A-B880-CDDA0DC080F5}"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2211536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2014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664483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324567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5F43C-D677-4429-887B-998FF075B881}"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4262024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25" y="2130427"/>
            <a:ext cx="869108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4126" y="3886200"/>
            <a:ext cx="8691079"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A2D71-2BFA-1F42-AAEF-A930A0C4D92A}"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2261962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001224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55" y="4251268"/>
            <a:ext cx="8641274"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255255" y="2751081"/>
            <a:ext cx="8641274"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A2D71-2BFA-1F42-AAEF-A930A0C4D92A}"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4208851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205448" y="1600201"/>
            <a:ext cx="4290353" cy="410032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1" y="1600200"/>
            <a:ext cx="4285682" cy="4100321"/>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A2D71-2BFA-1F42-AAEF-A930A0C4D92A}"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4037434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448" y="1535113"/>
            <a:ext cx="42919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05448" y="2174877"/>
            <a:ext cx="4291941" cy="352564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28885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7"/>
            <a:ext cx="4288857" cy="352564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AA2D71-2BFA-1F42-AAEF-A930A0C4D92A}"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969163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AA2D71-2BFA-1F42-AAEF-A930A0C4D92A}"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419463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4803061-2283-7E4A-B880-CDDA0DC080F5}" type="datetimeFigureOut">
              <a:rPr lang="en-GB" smtClean="0"/>
              <a:t>07/02/2022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4278340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2D71-2BFA-1F42-AAEF-A930A0C4D92A}"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2498798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1" y="224115"/>
            <a:ext cx="3247613" cy="121098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24113"/>
            <a:ext cx="5371284" cy="547208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7901" y="1435101"/>
            <a:ext cx="3247613" cy="426109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405712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67418"/>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279593"/>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129690"/>
            <a:ext cx="5486400" cy="57083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2/7/2022</a:t>
            </a:fld>
            <a:endParaRPr lang="en-US"/>
          </a:p>
        </p:txBody>
      </p:sp>
      <p:sp>
        <p:nvSpPr>
          <p:cNvPr id="6" name="Footer Placeholder 5"/>
          <p:cNvSpPr>
            <a:spLocks noGrp="1"/>
          </p:cNvSpPr>
          <p:nvPr>
            <p:ph type="ftr" sz="quarter" idx="11"/>
          </p:nvPr>
        </p:nvSpPr>
        <p:spPr>
          <a:xfrm>
            <a:off x="3124200" y="5700519"/>
            <a:ext cx="2895600" cy="230338"/>
          </a:xfrm>
        </p:spPr>
        <p:txBody>
          <a:bodyPr/>
          <a:lstStyle/>
          <a:p>
            <a:endParaRPr lang="en-US" dirty="0"/>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023774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2159240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4258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425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A2D71-2BFA-1F42-AAEF-A930A0C4D92A}"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75313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4803061-2283-7E4A-B880-CDDA0DC080F5}" type="datetimeFigureOut">
              <a:rPr lang="en-GB" smtClean="0"/>
              <a:t>07/02/2022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151611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03061-2283-7E4A-B880-CDDA0DC080F5}" type="datetimeFigureOut">
              <a:rPr lang="en-GB" smtClean="0"/>
              <a:t>07/02/2022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128977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4803061-2283-7E4A-B880-CDDA0DC080F5}"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307012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4803061-2283-7E4A-B880-CDDA0DC080F5}"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31165-EE58-ED49-897C-A6DA726018CE}" type="slidenum">
              <a:rPr lang="en-GB" smtClean="0"/>
              <a:t>‹#›</a:t>
            </a:fld>
            <a:endParaRPr lang="en-GB"/>
          </a:p>
        </p:txBody>
      </p:sp>
    </p:spTree>
    <p:extLst>
      <p:ext uri="{BB962C8B-B14F-4D97-AF65-F5344CB8AC3E}">
        <p14:creationId xmlns:p14="http://schemas.microsoft.com/office/powerpoint/2010/main" val="238410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6.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03061-2283-7E4A-B880-CDDA0DC080F5}" type="datetimeFigureOut">
              <a:rPr lang="en-GB" smtClean="0"/>
              <a:t>07/02/2022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31165-EE58-ED49-897C-A6DA726018CE}" type="slidenum">
              <a:rPr lang="en-GB" smtClean="0"/>
              <a:t>‹#›</a:t>
            </a:fld>
            <a:endParaRPr lang="en-GB"/>
          </a:p>
        </p:txBody>
      </p:sp>
    </p:spTree>
    <p:extLst>
      <p:ext uri="{BB962C8B-B14F-4D97-AF65-F5344CB8AC3E}">
        <p14:creationId xmlns:p14="http://schemas.microsoft.com/office/powerpoint/2010/main" val="1286252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221270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7587118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592888150"/>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25F43C-D677-4429-887B-998FF075B881}" type="datetimeFigureOut">
              <a:rPr lang="en-GB" smtClean="0"/>
              <a:t>07/02/2022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31426636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48" y="217889"/>
            <a:ext cx="8728435" cy="10832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5448" y="1369578"/>
            <a:ext cx="8728435" cy="4330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786" y="5696194"/>
            <a:ext cx="2133600" cy="234662"/>
          </a:xfrm>
          <a:prstGeom prst="rect">
            <a:avLst/>
          </a:prstGeom>
        </p:spPr>
        <p:txBody>
          <a:bodyPr vert="horz" lIns="91440" tIns="45720" rIns="91440" bIns="45720" rtlCol="0" anchor="ctr"/>
          <a:lstStyle>
            <a:lvl1pPr algn="l">
              <a:defRPr sz="900">
                <a:solidFill>
                  <a:schemeClr val="tx1">
                    <a:tint val="75000"/>
                  </a:schemeClr>
                </a:solidFill>
              </a:defRPr>
            </a:lvl1pPr>
          </a:lstStyle>
          <a:p>
            <a:fld id="{49AA2D71-2BFA-1F42-AAEF-A930A0C4D92A}" type="datetimeFigureOut">
              <a:rPr lang="en-US" smtClean="0"/>
              <a:t>2/7/2022</a:t>
            </a:fld>
            <a:endParaRPr lang="en-US" dirty="0"/>
          </a:p>
        </p:txBody>
      </p:sp>
      <p:sp>
        <p:nvSpPr>
          <p:cNvPr id="5" name="Footer Placeholder 4"/>
          <p:cNvSpPr>
            <a:spLocks noGrp="1"/>
          </p:cNvSpPr>
          <p:nvPr>
            <p:ph type="ftr" sz="quarter" idx="3"/>
          </p:nvPr>
        </p:nvSpPr>
        <p:spPr>
          <a:xfrm>
            <a:off x="1232693" y="6175546"/>
            <a:ext cx="5662920" cy="552156"/>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6895613" y="5700519"/>
            <a:ext cx="2133600" cy="230338"/>
          </a:xfrm>
          <a:prstGeom prst="rect">
            <a:avLst/>
          </a:prstGeom>
        </p:spPr>
        <p:txBody>
          <a:bodyPr vert="horz" lIns="91440" tIns="45720" rIns="91440" bIns="45720" rtlCol="0" anchor="ctr"/>
          <a:lstStyle>
            <a:lvl1pPr algn="r">
              <a:defRPr sz="900">
                <a:solidFill>
                  <a:schemeClr val="tx1">
                    <a:tint val="75000"/>
                  </a:schemeClr>
                </a:solidFill>
              </a:defRPr>
            </a:lvl1pPr>
          </a:lstStyle>
          <a:p>
            <a:fld id="{85C4D8D5-AA73-EA45-9A37-FE1ED55C905D}" type="slidenum">
              <a:rPr lang="en-US" smtClean="0"/>
              <a:t>‹#›</a:t>
            </a:fld>
            <a:endParaRPr lang="en-US"/>
          </a:p>
        </p:txBody>
      </p:sp>
    </p:spTree>
    <p:extLst>
      <p:ext uri="{BB962C8B-B14F-4D97-AF65-F5344CB8AC3E}">
        <p14:creationId xmlns:p14="http://schemas.microsoft.com/office/powerpoint/2010/main" val="6510180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342900" rtl="0" eaLnBrk="1" latinLnBrk="0" hangingPunct="1">
        <a:spcBef>
          <a:spcPct val="0"/>
        </a:spcBef>
        <a:buNone/>
        <a:defRPr sz="3000" b="1" kern="1200">
          <a:solidFill>
            <a:schemeClr val="tx1">
              <a:lumMod val="85000"/>
              <a:lumOff val="15000"/>
            </a:schemeClr>
          </a:solidFill>
          <a:latin typeface="+mj-lt"/>
          <a:ea typeface="+mj-ea"/>
          <a:cs typeface="Verdana"/>
        </a:defRPr>
      </a:lvl1pPr>
    </p:titleStyle>
    <p:bodyStyle>
      <a:lvl1pPr marL="257175" indent="-257175" algn="l" defTabSz="342900" rtl="0" eaLnBrk="1" latinLnBrk="0" hangingPunct="1">
        <a:spcBef>
          <a:spcPct val="20000"/>
        </a:spcBef>
        <a:buFont typeface="Arial"/>
        <a:buChar char="•"/>
        <a:defRPr sz="2100" kern="1200">
          <a:solidFill>
            <a:schemeClr val="tx1">
              <a:lumMod val="65000"/>
              <a:lumOff val="35000"/>
            </a:schemeClr>
          </a:solidFill>
          <a:latin typeface="+mn-lt"/>
          <a:ea typeface="+mn-ea"/>
          <a:cs typeface="Verdana"/>
        </a:defRPr>
      </a:lvl1pPr>
      <a:lvl2pPr marL="557213" indent="-214313" algn="l" defTabSz="3429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2pPr>
      <a:lvl3pPr marL="857250" indent="-171450" algn="l" defTabSz="342900" rtl="0" eaLnBrk="1" latinLnBrk="0" hangingPunct="1">
        <a:spcBef>
          <a:spcPct val="20000"/>
        </a:spcBef>
        <a:buFont typeface="Arial"/>
        <a:buChar char="•"/>
        <a:defRPr sz="1500" kern="1200">
          <a:solidFill>
            <a:schemeClr val="tx1">
              <a:lumMod val="65000"/>
              <a:lumOff val="35000"/>
            </a:schemeClr>
          </a:solidFill>
          <a:latin typeface="+mn-lt"/>
          <a:ea typeface="+mn-ea"/>
          <a:cs typeface="Verdana"/>
        </a:defRPr>
      </a:lvl3pPr>
      <a:lvl4pPr marL="1200150" indent="-171450" algn="l" defTabSz="342900" rtl="0" eaLnBrk="1" latinLnBrk="0" hangingPunct="1">
        <a:spcBef>
          <a:spcPct val="20000"/>
        </a:spcBef>
        <a:buFont typeface="Arial"/>
        <a:buChar char="–"/>
        <a:defRPr sz="1350" kern="1200">
          <a:solidFill>
            <a:schemeClr val="tx1">
              <a:lumMod val="65000"/>
              <a:lumOff val="35000"/>
            </a:schemeClr>
          </a:solidFill>
          <a:latin typeface="+mn-lt"/>
          <a:ea typeface="+mn-ea"/>
          <a:cs typeface="Verdana"/>
        </a:defRPr>
      </a:lvl4pPr>
      <a:lvl5pPr marL="1543050" indent="-171450" algn="l" defTabSz="342900" rtl="0" eaLnBrk="1" latinLnBrk="0" hangingPunct="1">
        <a:spcBef>
          <a:spcPct val="20000"/>
        </a:spcBef>
        <a:buFont typeface="Arial"/>
        <a:buChar char="»"/>
        <a:defRPr sz="1350" kern="1200">
          <a:solidFill>
            <a:schemeClr val="tx1">
              <a:lumMod val="65000"/>
              <a:lumOff val="35000"/>
            </a:schemeClr>
          </a:solidFill>
          <a:latin typeface="+mn-lt"/>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craft_ear?utm_source=unsplash&amp;utm_medium=referral&amp;utm_content=creditCopyText" TargetMode="External"/><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hyperlink" Target="https://unsplash.com/s/photos/ways?utm_source=unsplash&amp;utm_medium=referral&amp;utm_content=creditCopyTex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unsplash.com/@soymeraki?utm_source=unsplash&amp;utm_medium=referral&amp;utm_content=creditCopyTex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unsplash.com/s/photos/choice?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timmossholder?utm_source=unsplash&amp;utm_medium=referral&amp;utm_content=creditCopyText"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unsplash.com/s/photos/gender?utm_source=unsplash&amp;utm_medium=referral&amp;utm_content=creditCopyTex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harrycunningham?utm_source=unsplash&amp;utm_medium=referral&amp;utm_content=creditCopyText"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s://unsplash.com/s/photos/hunt?utm_source=unsplash&amp;utm_medium=referral&amp;utm_content=creditCopyTex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anete_lusina?utm_source=unsplash&amp;utm_medium=referral&amp;utm_content=creditCopyText"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s://unsplash.com/s/photos/departures?utm_source=unsplash&amp;utm_medium=referral&amp;utm_content=creditCopyTex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theeastlondonphotographer?utm_source=unsplash&amp;utm_medium=referral&amp;utm_content=creditCopyText"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hyperlink" Target="https://unsplash.com/s/photos/wages?utm_source=unsplash&amp;utm_medium=referral&amp;utm_content=creditCopyTex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gpthree?utm_source=unsplash&amp;utm_medium=referral&amp;utm_content=creditCopyText" TargetMode="External"/><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hyperlink" Target="https://unsplash.com/s/photos/thank-you?utm_source=unsplash&amp;utm_medium=referral&amp;utm_content=creditCopyTex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btwien?utm_source=unsplash&amp;utm_medium=referral&amp;utm_content=creditCopyText"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hyperlink" Target="https://unsplash.com/s/photos/back-soon?utm_source=unsplash&amp;utm_medium=referral&amp;utm_content=creditCopyTex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goian?utm_source=unsplash&amp;utm_medium=referral&amp;utm_content=creditCopyText" TargetMode="External"/><Relationship Id="rId2" Type="http://schemas.openxmlformats.org/officeDocument/2006/relationships/image" Target="../media/image48.jpeg"/><Relationship Id="rId1" Type="http://schemas.openxmlformats.org/officeDocument/2006/relationships/slideLayout" Target="../slideLayouts/slideLayout44.xml"/><Relationship Id="rId4" Type="http://schemas.openxmlformats.org/officeDocument/2006/relationships/hyperlink" Target="https://unsplash.com/s/photos/good-employer?utm_source=unsplash&amp;utm_medium=referral&amp;utm_content=creditCopyTex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hyperlink" Target="https://unsplash.com/@aaronburden?utm_source=unsplash&amp;utm_medium=referral&amp;utm_content=creditCopyText" TargetMode="External"/><Relationship Id="rId2" Type="http://schemas.openxmlformats.org/officeDocument/2006/relationships/image" Target="../media/image52.jpeg"/><Relationship Id="rId1" Type="http://schemas.openxmlformats.org/officeDocument/2006/relationships/slideLayout" Target="../slideLayouts/slideLayout50.xml"/><Relationship Id="rId4" Type="http://schemas.openxmlformats.org/officeDocument/2006/relationships/hyperlink" Target="https://unsplash.com/s/photos/loyalty?utm_source=unsplash&amp;utm_medium=referral&amp;utm_content=creditCopyTex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unsplash.com/@theunsteady5?utm_source=unsplash&amp;utm_medium=referral&amp;utm_content=creditCopyText" TargetMode="External"/><Relationship Id="rId2" Type="http://schemas.openxmlformats.org/officeDocument/2006/relationships/image" Target="../media/image53.jpeg"/><Relationship Id="rId1" Type="http://schemas.openxmlformats.org/officeDocument/2006/relationships/slideLayout" Target="../slideLayouts/slideLayout45.xml"/><Relationship Id="rId4" Type="http://schemas.openxmlformats.org/officeDocument/2006/relationships/hyperlink" Target="https://unsplash.com/s/photos/questions?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6x6oczfw1b"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hyperlink" Target="https://www.proudtocarewestsussex.com/employers-hub/" TargetMode="External"/><Relationship Id="rId2" Type="http://schemas.openxmlformats.org/officeDocument/2006/relationships/hyperlink" Target="https://www.proudtocarewestsussex.com/job/matching/" TargetMode="External"/><Relationship Id="rId1" Type="http://schemas.openxmlformats.org/officeDocument/2006/relationships/slideLayout" Target="../slideLayouts/slideLayout29.xml"/><Relationship Id="rId4" Type="http://schemas.openxmlformats.org/officeDocument/2006/relationships/image" Target="../media/image55.jpg"/></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mailto:proudtocare@westsussex.gov.uk" TargetMode="Externa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s://www.ncfe.org.uk/all-articles/recruitment-and-retention-challenges-within-the-adult-social-care-sector/" TargetMode="External"/><Relationship Id="rId2" Type="http://schemas.openxmlformats.org/officeDocument/2006/relationships/hyperlink" Target="https://www.skillsforcare.org.uk/adult-social-care-workforce-data/Workforce-intelligence/publications/Topics/Recruitment-and-retention.aspx" TargetMode="External"/><Relationship Id="rId1" Type="http://schemas.openxmlformats.org/officeDocument/2006/relationships/slideLayout" Target="../slideLayouts/slideLayout29.xml"/><Relationship Id="rId6" Type="http://schemas.openxmlformats.org/officeDocument/2006/relationships/image" Target="../media/image55.jpg"/><Relationship Id="rId5" Type="http://schemas.openxmlformats.org/officeDocument/2006/relationships/hyperlink" Target="https://www.brighthr.com/articles/culture-and-performance/staff-turnover/employee-turnover-costs/" TargetMode="External"/><Relationship Id="rId4" Type="http://schemas.openxmlformats.org/officeDocument/2006/relationships/hyperlink" Target="https://www.nhs.uk/live-wel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forms.gle/rCBmedF8YMrBnh4t5" TargetMode="External"/><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hyperlink" Target="mailto:karen.stevens@skillsforcare.org.uk"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adultsocialcare.co.uk/home.aspx"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hyperlink" Target="https://vimeo.com/641682357" TargetMode="External"/><Relationship Id="rId5" Type="http://schemas.openxmlformats.org/officeDocument/2006/relationships/hyperlink" Target="https://www.adultsocialcare.co.uk/recruit.aspx" TargetMode="External"/><Relationship Id="rId4" Type="http://schemas.openxmlformats.org/officeDocument/2006/relationships/hyperlink" Target="https://www.adultsocialcare.co.uk/include/documents/find-a-job-instruction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www.skillsforcare.org.uk/resources/documents/Recruitment-support/Retaining-your-staff/Secrets-of-Success/Recruitment-and-retention-secrets-of-success-report.pdf" TargetMode="External"/><Relationship Id="rId7" Type="http://schemas.openxmlformats.org/officeDocument/2006/relationships/hyperlink" Target="https://skillsforcare-my.sharepoint.com/:f:/g/personal/karen_stevens_skillsforcare_org_uk/Eg96Y4gCLHpLmyH9eRZ0T1wB2Lfy5vPaj1KjU9UnVFbhbQ?e=avgzho" TargetMode="External"/><Relationship Id="rId2" Type="http://schemas.openxmlformats.org/officeDocument/2006/relationships/hyperlink" Target="https://www.skillsforcare.org.uk/resources/documents/Recruitment-support/Retaining-your-staff/Executive-summary-Transform-Research-at-Exeter-University.pdf" TargetMode="External"/><Relationship Id="rId1" Type="http://schemas.openxmlformats.org/officeDocument/2006/relationships/slideLayout" Target="../slideLayouts/slideLayout21.xml"/><Relationship Id="rId6" Type="http://schemas.openxmlformats.org/officeDocument/2006/relationships/hyperlink" Target="https://www.local.gov.uk/top-tips-retention-briefing-adult-social-care-providers" TargetMode="External"/><Relationship Id="rId5" Type="http://schemas.openxmlformats.org/officeDocument/2006/relationships/hyperlink" Target="https://www.skillsforcare.org.uk/news-and-events/Spotlight-on/RetainToGain.aspx" TargetMode="External"/><Relationship Id="rId4" Type="http://schemas.openxmlformats.org/officeDocument/2006/relationships/hyperlink" Target="https://www.skillsforcare.org.uk/Documents/Recruitment-and-retention/Values-and-behaviours-based-recruitment/Values-based-recruitment-checklist-and-action-plan.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killsforcare.org.uk/" TargetMode="External"/><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hyperlink" Target="mailto:Karen.stevens@skillsforcare.org.uk" TargetMode="External"/><Relationship Id="rId4" Type="http://schemas.openxmlformats.org/officeDocument/2006/relationships/hyperlink" Target="http://www.skillsforcare.org.uk/en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94" y="1289603"/>
            <a:ext cx="7057521" cy="993872"/>
          </a:xfrm>
        </p:spPr>
        <p:txBody>
          <a:bodyPr>
            <a:noAutofit/>
          </a:bodyPr>
          <a:lstStyle/>
          <a:p>
            <a:r>
              <a:rPr lang="en-US" sz="2100" b="0" dirty="0">
                <a:solidFill>
                  <a:schemeClr val="tx1"/>
                </a:solidFill>
                <a:latin typeface="Century Gothic" panose="020B0502020202020204" pitchFamily="34" charset="0"/>
              </a:rPr>
              <a:t>Welcome to Thinking differently about recruitment. </a:t>
            </a:r>
            <a:br>
              <a:rPr lang="en-US" sz="2100" b="0" dirty="0">
                <a:solidFill>
                  <a:schemeClr val="tx1"/>
                </a:solidFill>
                <a:latin typeface="Century Gothic" panose="020B0502020202020204" pitchFamily="34" charset="0"/>
              </a:rPr>
            </a:br>
            <a:r>
              <a:rPr lang="en-US" sz="1500" b="0" dirty="0">
                <a:solidFill>
                  <a:schemeClr val="tx1"/>
                </a:solidFill>
                <a:latin typeface="Century Gothic" panose="020B0502020202020204" pitchFamily="34" charset="0"/>
              </a:rPr>
              <a:t>Tuesday 7th February 2022 13:30-15:30 </a:t>
            </a:r>
            <a:br>
              <a:rPr lang="en-US" sz="1500" b="0" dirty="0">
                <a:solidFill>
                  <a:schemeClr val="tx1"/>
                </a:solidFill>
                <a:latin typeface="Century Gothic" panose="020B0502020202020204" pitchFamily="34" charset="0"/>
              </a:rPr>
            </a:br>
            <a:endParaRPr lang="en-US" sz="1500" b="0"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1171548" y="2251536"/>
            <a:ext cx="6868344" cy="3005169"/>
          </a:xfrm>
        </p:spPr>
        <p:txBody>
          <a:bodyPr>
            <a:normAutofit/>
          </a:bodyPr>
          <a:lstStyle/>
          <a:p>
            <a:pPr marL="0" indent="0">
              <a:buNone/>
            </a:pPr>
            <a:r>
              <a:rPr lang="en-US" sz="1800" dirty="0">
                <a:solidFill>
                  <a:schemeClr val="tx1"/>
                </a:solidFill>
                <a:latin typeface="Century Gothic" panose="020B0502020202020204" pitchFamily="34" charset="0"/>
              </a:rPr>
              <a:t>Housekeeping rules:</a:t>
            </a:r>
          </a:p>
          <a:p>
            <a:r>
              <a:rPr lang="en-GB" sz="1200" dirty="0">
                <a:solidFill>
                  <a:schemeClr val="tx1"/>
                </a:solidFill>
                <a:latin typeface="Century Gothic" panose="020B0502020202020204" pitchFamily="34" charset="0"/>
              </a:rPr>
              <a:t>Please note that the audio and visual of this workshop will be recorded and uploaded onto YouTube.  </a:t>
            </a:r>
          </a:p>
          <a:p>
            <a:r>
              <a:rPr lang="en-GB" sz="1200" dirty="0">
                <a:solidFill>
                  <a:schemeClr val="tx1"/>
                </a:solidFill>
                <a:latin typeface="Century Gothic" panose="020B0502020202020204" pitchFamily="34" charset="0"/>
              </a:rPr>
              <a:t>This will be shared with other care providers and professionals.  </a:t>
            </a:r>
          </a:p>
          <a:p>
            <a:r>
              <a:rPr lang="en-GB" sz="1200" dirty="0">
                <a:solidFill>
                  <a:schemeClr val="tx1"/>
                </a:solidFill>
                <a:latin typeface="Century Gothic" panose="020B0502020202020204" pitchFamily="34" charset="0"/>
              </a:rPr>
              <a:t>If you have any objection, please say so at the start of the workshop</a:t>
            </a:r>
          </a:p>
          <a:p>
            <a:r>
              <a:rPr lang="en-US" sz="1200" b="1" dirty="0">
                <a:solidFill>
                  <a:schemeClr val="tx1"/>
                </a:solidFill>
                <a:latin typeface="Century Gothic" panose="020B0502020202020204" pitchFamily="34" charset="0"/>
              </a:rPr>
              <a:t>Please</a:t>
            </a:r>
            <a:r>
              <a:rPr lang="en-US" sz="1200" dirty="0">
                <a:solidFill>
                  <a:schemeClr val="tx1"/>
                </a:solidFill>
                <a:latin typeface="Century Gothic" panose="020B0502020202020204" pitchFamily="34" charset="0"/>
              </a:rPr>
              <a:t> remember to:</a:t>
            </a:r>
          </a:p>
          <a:p>
            <a:pPr lvl="1">
              <a:buFontTx/>
              <a:buChar char="-"/>
            </a:pPr>
            <a:r>
              <a:rPr lang="en-US" sz="1200" dirty="0">
                <a:solidFill>
                  <a:schemeClr val="tx1"/>
                </a:solidFill>
                <a:latin typeface="Century Gothic" panose="020B0502020202020204" pitchFamily="34" charset="0"/>
              </a:rPr>
              <a:t>put yourselves on </a:t>
            </a:r>
            <a:r>
              <a:rPr lang="en-US" sz="1200" b="1" u="sng" dirty="0">
                <a:solidFill>
                  <a:schemeClr val="tx1"/>
                </a:solidFill>
                <a:latin typeface="Century Gothic" panose="020B0502020202020204" pitchFamily="34" charset="0"/>
              </a:rPr>
              <a:t>mute</a:t>
            </a:r>
            <a:r>
              <a:rPr lang="en-US" sz="1200" dirty="0">
                <a:solidFill>
                  <a:schemeClr val="tx1"/>
                </a:solidFill>
                <a:latin typeface="Century Gothic" panose="020B0502020202020204" pitchFamily="34" charset="0"/>
              </a:rPr>
              <a:t> unless talking to limit background noise.</a:t>
            </a:r>
          </a:p>
          <a:p>
            <a:pPr lvl="1">
              <a:buFontTx/>
              <a:buChar char="-"/>
            </a:pPr>
            <a:r>
              <a:rPr lang="en-US" sz="1200" b="1" u="sng" dirty="0">
                <a:solidFill>
                  <a:schemeClr val="tx1"/>
                </a:solidFill>
                <a:latin typeface="Century Gothic" panose="020B0502020202020204" pitchFamily="34" charset="0"/>
              </a:rPr>
              <a:t>disable</a:t>
            </a:r>
            <a:r>
              <a:rPr lang="en-US" sz="1200" dirty="0">
                <a:solidFill>
                  <a:schemeClr val="tx1"/>
                </a:solidFill>
                <a:latin typeface="Century Gothic" panose="020B0502020202020204" pitchFamily="34" charset="0"/>
              </a:rPr>
              <a:t> your video camera.</a:t>
            </a:r>
          </a:p>
          <a:p>
            <a:pPr lvl="1">
              <a:buFontTx/>
              <a:buChar char="-"/>
            </a:pPr>
            <a:r>
              <a:rPr lang="en-US" sz="1200" dirty="0">
                <a:solidFill>
                  <a:schemeClr val="tx1"/>
                </a:solidFill>
                <a:latin typeface="Century Gothic" panose="020B0502020202020204" pitchFamily="34" charset="0"/>
              </a:rPr>
              <a:t>use the </a:t>
            </a:r>
            <a:r>
              <a:rPr lang="en-US" sz="1200" b="1" u="sng" dirty="0">
                <a:solidFill>
                  <a:schemeClr val="tx1"/>
                </a:solidFill>
                <a:latin typeface="Century Gothic" panose="020B0502020202020204" pitchFamily="34" charset="0"/>
              </a:rPr>
              <a:t>‘raise your hand’ </a:t>
            </a:r>
            <a:r>
              <a:rPr lang="en-US" sz="1200" dirty="0">
                <a:solidFill>
                  <a:schemeClr val="tx1"/>
                </a:solidFill>
                <a:latin typeface="Century Gothic" panose="020B0502020202020204" pitchFamily="34" charset="0"/>
              </a:rPr>
              <a:t>function if you would like to talk</a:t>
            </a:r>
          </a:p>
          <a:p>
            <a:pPr lvl="1">
              <a:buFontTx/>
              <a:buChar char="-"/>
            </a:pPr>
            <a:r>
              <a:rPr lang="en-US" sz="1200" dirty="0">
                <a:solidFill>
                  <a:schemeClr val="tx1"/>
                </a:solidFill>
                <a:latin typeface="Century Gothic" panose="020B0502020202020204" pitchFamily="34" charset="0"/>
              </a:rPr>
              <a:t>use the </a:t>
            </a:r>
            <a:r>
              <a:rPr lang="en-US" sz="1200" b="1" dirty="0">
                <a:solidFill>
                  <a:schemeClr val="tx1"/>
                </a:solidFill>
                <a:latin typeface="Century Gothic" panose="020B0502020202020204" pitchFamily="34" charset="0"/>
              </a:rPr>
              <a:t>messaging</a:t>
            </a:r>
            <a:r>
              <a:rPr lang="en-US" sz="1200" dirty="0">
                <a:solidFill>
                  <a:schemeClr val="tx1"/>
                </a:solidFill>
                <a:latin typeface="Century Gothic" panose="020B0502020202020204" pitchFamily="34" charset="0"/>
              </a:rPr>
              <a:t> function for any tips, questions or comments.</a:t>
            </a:r>
          </a:p>
          <a:p>
            <a:pPr marL="0" indent="0">
              <a:buNone/>
            </a:pPr>
            <a:endParaRPr lang="en-US" sz="1200" dirty="0">
              <a:solidFill>
                <a:schemeClr val="tx1"/>
              </a:solidFill>
              <a:latin typeface="Century Gothic" panose="020B0502020202020204" pitchFamily="34" charset="0"/>
            </a:endParaRPr>
          </a:p>
          <a:p>
            <a:pPr marL="0" indent="0">
              <a:buNone/>
            </a:pPr>
            <a:r>
              <a:rPr lang="en-US" sz="1200" dirty="0">
                <a:solidFill>
                  <a:schemeClr val="tx1"/>
                </a:solidFill>
                <a:latin typeface="Century Gothic" panose="020B0502020202020204" pitchFamily="34" charset="0"/>
              </a:rPr>
              <a:t>We will do our best to answer comments today or take them away and ensure the answers are sent out with the notes from the workshop.</a:t>
            </a:r>
          </a:p>
          <a:p>
            <a:pPr marL="0" indent="0">
              <a:buNone/>
            </a:pPr>
            <a:endParaRPr lang="en-US" sz="1800" dirty="0">
              <a:solidFill>
                <a:schemeClr val="tx1"/>
              </a:solidFill>
              <a:latin typeface="Century Gothic" panose="020B0502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C970D347-BDB0-4892-A0E4-3DF94C89291E}"/>
              </a:ext>
            </a:extLst>
          </p:cNvPr>
          <p:cNvPicPr>
            <a:picLocks noChangeAspect="1"/>
          </p:cNvPicPr>
          <p:nvPr/>
        </p:nvPicPr>
        <p:blipFill>
          <a:blip r:embed="rId3"/>
          <a:stretch>
            <a:fillRect/>
          </a:stretch>
        </p:blipFill>
        <p:spPr>
          <a:xfrm>
            <a:off x="966494" y="427741"/>
            <a:ext cx="1086485" cy="651891"/>
          </a:xfrm>
          <a:prstGeom prst="rect">
            <a:avLst/>
          </a:prstGeom>
        </p:spPr>
      </p:pic>
      <p:pic>
        <p:nvPicPr>
          <p:cNvPr id="9" name="Picture 8" descr="A picture containing whiteboard&#10;&#10;Description automatically generated">
            <a:extLst>
              <a:ext uri="{FF2B5EF4-FFF2-40B4-BE49-F238E27FC236}">
                <a16:creationId xmlns:a16="http://schemas.microsoft.com/office/drawing/2014/main" id="{44C9F864-5224-4097-8FC9-E81564ADC8F7}"/>
              </a:ext>
            </a:extLst>
          </p:cNvPr>
          <p:cNvPicPr>
            <a:picLocks noChangeAspect="1"/>
          </p:cNvPicPr>
          <p:nvPr/>
        </p:nvPicPr>
        <p:blipFill>
          <a:blip r:embed="rId4"/>
          <a:stretch>
            <a:fillRect/>
          </a:stretch>
        </p:blipFill>
        <p:spPr>
          <a:xfrm>
            <a:off x="7214683" y="209739"/>
            <a:ext cx="969963" cy="969963"/>
          </a:xfrm>
          <a:prstGeom prst="rect">
            <a:avLst/>
          </a:prstGeom>
        </p:spPr>
      </p:pic>
      <p:pic>
        <p:nvPicPr>
          <p:cNvPr id="11" name="Picture 10" descr="Logo, company name&#10;&#10;Description automatically generated">
            <a:extLst>
              <a:ext uri="{FF2B5EF4-FFF2-40B4-BE49-F238E27FC236}">
                <a16:creationId xmlns:a16="http://schemas.microsoft.com/office/drawing/2014/main" id="{D91CE061-5B9B-4ACA-A903-1CC3B1977CD9}"/>
              </a:ext>
            </a:extLst>
          </p:cNvPr>
          <p:cNvPicPr>
            <a:picLocks noChangeAspect="1"/>
          </p:cNvPicPr>
          <p:nvPr/>
        </p:nvPicPr>
        <p:blipFill>
          <a:blip r:embed="rId5"/>
          <a:stretch>
            <a:fillRect/>
          </a:stretch>
        </p:blipFill>
        <p:spPr>
          <a:xfrm>
            <a:off x="2339977" y="353608"/>
            <a:ext cx="1327159" cy="700087"/>
          </a:xfrm>
          <a:prstGeom prst="rect">
            <a:avLst/>
          </a:prstGeom>
        </p:spPr>
      </p:pic>
      <p:pic>
        <p:nvPicPr>
          <p:cNvPr id="13" name="Picture 12" descr="Logo&#10;&#10;Description automatically generated">
            <a:extLst>
              <a:ext uri="{FF2B5EF4-FFF2-40B4-BE49-F238E27FC236}">
                <a16:creationId xmlns:a16="http://schemas.microsoft.com/office/drawing/2014/main" id="{96D2E578-7A5A-409A-8460-426A461FB50D}"/>
              </a:ext>
            </a:extLst>
          </p:cNvPr>
          <p:cNvPicPr>
            <a:picLocks noChangeAspect="1"/>
          </p:cNvPicPr>
          <p:nvPr/>
        </p:nvPicPr>
        <p:blipFill>
          <a:blip r:embed="rId6"/>
          <a:stretch>
            <a:fillRect/>
          </a:stretch>
        </p:blipFill>
        <p:spPr>
          <a:xfrm>
            <a:off x="4021196" y="284698"/>
            <a:ext cx="1041118" cy="669290"/>
          </a:xfrm>
          <a:prstGeom prst="rect">
            <a:avLst/>
          </a:prstGeom>
        </p:spPr>
      </p:pic>
      <p:pic>
        <p:nvPicPr>
          <p:cNvPr id="15" name="Picture 14" descr="Logo, company name&#10;&#10;Description automatically generated">
            <a:extLst>
              <a:ext uri="{FF2B5EF4-FFF2-40B4-BE49-F238E27FC236}">
                <a16:creationId xmlns:a16="http://schemas.microsoft.com/office/drawing/2014/main" id="{A942FDE8-76EC-4E24-9B76-A7EF0167A1BA}"/>
              </a:ext>
            </a:extLst>
          </p:cNvPr>
          <p:cNvPicPr>
            <a:picLocks noChangeAspect="1"/>
          </p:cNvPicPr>
          <p:nvPr/>
        </p:nvPicPr>
        <p:blipFill>
          <a:blip r:embed="rId7"/>
          <a:stretch>
            <a:fillRect/>
          </a:stretch>
        </p:blipFill>
        <p:spPr>
          <a:xfrm>
            <a:off x="5416374" y="308858"/>
            <a:ext cx="1495425" cy="766763"/>
          </a:xfrm>
          <a:prstGeom prst="rect">
            <a:avLst/>
          </a:prstGeom>
        </p:spPr>
      </p:pic>
    </p:spTree>
    <p:extLst>
      <p:ext uri="{BB962C8B-B14F-4D97-AF65-F5344CB8AC3E}">
        <p14:creationId xmlns:p14="http://schemas.microsoft.com/office/powerpoint/2010/main" val="330337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528320" y="861463"/>
            <a:ext cx="8097520" cy="812408"/>
          </a:xfrm>
        </p:spPr>
        <p:txBody>
          <a:bodyPr>
            <a:normAutofit fontScale="90000"/>
          </a:bodyPr>
          <a:lstStyle/>
          <a:p>
            <a:r>
              <a:rPr lang="en-GB" dirty="0"/>
              <a:t>How people come to work in care and why they stay</a:t>
            </a:r>
          </a:p>
        </p:txBody>
      </p:sp>
      <p:sp>
        <p:nvSpPr>
          <p:cNvPr id="5" name="Content Placeholder 4">
            <a:extLst>
              <a:ext uri="{FF2B5EF4-FFF2-40B4-BE49-F238E27FC236}">
                <a16:creationId xmlns:a16="http://schemas.microsoft.com/office/drawing/2014/main" id="{6CE2F039-B020-4DCD-989B-C32EEE211A66}"/>
              </a:ext>
            </a:extLst>
          </p:cNvPr>
          <p:cNvSpPr>
            <a:spLocks noGrp="1"/>
          </p:cNvSpPr>
          <p:nvPr>
            <p:ph idx="1"/>
          </p:nvPr>
        </p:nvSpPr>
        <p:spPr>
          <a:xfrm>
            <a:off x="206031" y="1556442"/>
            <a:ext cx="8728435" cy="3248207"/>
          </a:xfrm>
        </p:spPr>
        <p:txBody>
          <a:bodyPr>
            <a:normAutofit/>
          </a:bodyPr>
          <a:lstStyle/>
          <a:p>
            <a:pPr marL="0" indent="0" algn="ctr">
              <a:buNone/>
            </a:pPr>
            <a:r>
              <a:rPr lang="en-GB" dirty="0"/>
              <a:t>Neil Eastwood</a:t>
            </a:r>
          </a:p>
          <a:p>
            <a:pPr marL="0" indent="0" algn="ctr">
              <a:buNone/>
            </a:pPr>
            <a:r>
              <a:rPr lang="en-GB" dirty="0"/>
              <a:t>Care Friends</a:t>
            </a:r>
          </a:p>
          <a:p>
            <a:pPr marL="0" indent="0">
              <a:buNone/>
            </a:pPr>
            <a:endParaRPr lang="en-GB" dirty="0"/>
          </a:p>
        </p:txBody>
      </p:sp>
    </p:spTree>
    <p:extLst>
      <p:ext uri="{BB962C8B-B14F-4D97-AF65-F5344CB8AC3E}">
        <p14:creationId xmlns:p14="http://schemas.microsoft.com/office/powerpoint/2010/main" val="362701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2D7DF3-21A7-F843-A6BF-51B9A43378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81248" cy="6858001"/>
          </a:xfrm>
          <a:prstGeom prst="rect">
            <a:avLst/>
          </a:prstGeom>
        </p:spPr>
      </p:pic>
      <p:sp>
        <p:nvSpPr>
          <p:cNvPr id="6" name="TextBox 5">
            <a:extLst>
              <a:ext uri="{FF2B5EF4-FFF2-40B4-BE49-F238E27FC236}">
                <a16:creationId xmlns:a16="http://schemas.microsoft.com/office/drawing/2014/main" id="{BA0208BB-4AF9-4946-B832-B0A6214C3BDC}"/>
              </a:ext>
            </a:extLst>
          </p:cNvPr>
          <p:cNvSpPr txBox="1"/>
          <p:nvPr/>
        </p:nvSpPr>
        <p:spPr>
          <a:xfrm>
            <a:off x="137161" y="335846"/>
            <a:ext cx="4136852" cy="30931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people come to work in care and why they stay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Helvetica" pitchFamily="2"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solidFill>
                  <a:prstClr val="white"/>
                </a:solidFill>
                <a:effectLst/>
                <a:highlight>
                  <a:srgbClr val="000000"/>
                </a:highlight>
                <a:uLnTx/>
                <a:uFillTx/>
                <a:latin typeface="Arial" panose="020B0604020202020204" pitchFamily="34" charset="0"/>
                <a:ea typeface="Helvetica Neue" panose="02000503000000020004" pitchFamily="2" charset="0"/>
                <a:cs typeface="Arial" panose="020B0604020202020204" pitchFamily="34" charset="0"/>
              </a:rPr>
              <a:t>Neil Eastwood</a:t>
            </a:r>
          </a:p>
          <a:p>
            <a:pPr marL="0" marR="0" lvl="0" indent="0" algn="r" defTabSz="457200" rtl="0" eaLnBrk="1" fontAlgn="auto" latinLnBrk="0" hangingPunct="1">
              <a:lnSpc>
                <a:spcPct val="100000"/>
              </a:lnSpc>
              <a:spcBef>
                <a:spcPts val="0"/>
              </a:spcBef>
              <a:spcAft>
                <a:spcPts val="0"/>
              </a:spcAft>
              <a:buClrTx/>
              <a:buSzTx/>
              <a:buFontTx/>
              <a:buNone/>
              <a:tabLst/>
              <a:defRPr/>
            </a:pPr>
            <a:br>
              <a:rPr kumimoji="0" lang="en-GB" sz="27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GB" sz="27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angle 9">
            <a:extLst>
              <a:ext uri="{FF2B5EF4-FFF2-40B4-BE49-F238E27FC236}">
                <a16:creationId xmlns:a16="http://schemas.microsoft.com/office/drawing/2014/main" id="{F799FA8B-E6BF-E843-93BD-E746FA27A733}"/>
              </a:ext>
            </a:extLst>
          </p:cNvPr>
          <p:cNvSpPr/>
          <p:nvPr/>
        </p:nvSpPr>
        <p:spPr>
          <a:xfrm>
            <a:off x="7540253" y="6521790"/>
            <a:ext cx="1527982" cy="20005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rPr>
              <a:t>Photo by </a:t>
            </a:r>
            <a:r>
              <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Jan Tinneberg</a:t>
            </a:r>
            <a:r>
              <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rPr>
              <a:t> on </a:t>
            </a:r>
            <a:r>
              <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Unsplash</a:t>
            </a:r>
            <a:r>
              <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6426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B666D6-47FB-1743-9CAC-A389F5E433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graphicFrame>
        <p:nvGraphicFramePr>
          <p:cNvPr id="6" name="Diagram 5">
            <a:extLst>
              <a:ext uri="{FF2B5EF4-FFF2-40B4-BE49-F238E27FC236}">
                <a16:creationId xmlns:a16="http://schemas.microsoft.com/office/drawing/2014/main" id="{8090DAC4-06A3-3643-A6DB-9E7D734ADB87}"/>
              </a:ext>
            </a:extLst>
          </p:cNvPr>
          <p:cNvGraphicFramePr/>
          <p:nvPr/>
        </p:nvGraphicFramePr>
        <p:xfrm>
          <a:off x="266700" y="88900"/>
          <a:ext cx="8877300" cy="676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11C9DBD6-EB61-504A-ACB0-133EFE028711}"/>
              </a:ext>
            </a:extLst>
          </p:cNvPr>
          <p:cNvSpPr/>
          <p:nvPr/>
        </p:nvSpPr>
        <p:spPr>
          <a:xfrm>
            <a:off x="6670246" y="6500168"/>
            <a:ext cx="2473754"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Photo by </a:t>
            </a:r>
            <a:r>
              <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Javier Allegue Barros</a:t>
            </a:r>
            <a:r>
              <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on </a:t>
            </a:r>
            <a:r>
              <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Unsplash</a:t>
            </a:r>
            <a:r>
              <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TextBox 9">
            <a:extLst>
              <a:ext uri="{FF2B5EF4-FFF2-40B4-BE49-F238E27FC236}">
                <a16:creationId xmlns:a16="http://schemas.microsoft.com/office/drawing/2014/main" id="{C54A8388-EA74-5443-BD93-CB2D6229DEEC}"/>
              </a:ext>
            </a:extLst>
          </p:cNvPr>
          <p:cNvSpPr txBox="1"/>
          <p:nvPr/>
        </p:nvSpPr>
        <p:spPr>
          <a:xfrm>
            <a:off x="266700" y="127000"/>
            <a:ext cx="2273300"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What PUSH and PULL reasons could lead to a care role?</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3610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CB22F05-79EA-2F41-B92F-1189D7ABE95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FB13979-C5D8-E247-ACCC-1895E210E79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F62ECEC-1E97-3241-89BA-B7A4C6B5B1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51ED3BC-4A59-1149-8B31-CA41B006077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16FE94A5-7BB3-D643-AA5D-D3C2925835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90784CA-0ED5-2D44-824E-47CDBF17D49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7FC506C1-53D6-2D41-BFC2-A63E3886CEC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F45F1042-25D3-784A-8781-114AC40673F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E641239-0362-7B45-9F83-2824E280AC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81075EFF-4737-1E4D-BF76-53D0F4DEF4A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F4DB1B6D-3065-7B42-A7B0-76D010A1558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02094600-CA52-CC48-ACB0-CFF018DDCE2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1D866EB4-087A-444E-9B68-99534F28C82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318BE6F7-8A00-FD44-B02E-DB877FF2AC3A}"/>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ABB707AF-DECF-2E48-BB30-5841CC8C2900}"/>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graphicEl>
                                              <a:dgm id="{20AC6521-5C97-3641-8C12-98E035614E9A}"/>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graphicEl>
                                              <a:dgm id="{AA8E16D3-64D7-9B42-BB18-E854E4B113FE}"/>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dgm id="{35B70AF1-780A-A948-8B1C-815CCEC933B9}"/>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dgm id="{0685F098-A85A-C045-9A83-984E19F4E0A0}"/>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graphicEl>
                                              <a:dgm id="{236E244C-23E7-DB45-9573-53795EB0C183}"/>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graphicEl>
                                              <a:dgm id="{B127CDF0-BE8E-434D-BB7A-0C6F262AACA7}"/>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graphicEl>
                                              <a:dgm id="{C0E23183-1D22-034B-AF89-9ED3CECE61DF}"/>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graphicEl>
                                              <a:dgm id="{93F2FCE0-19C5-EC4E-9081-082537B6492D}"/>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graphicEl>
                                              <a:dgm id="{9C4A2A6B-900A-3346-AEFE-6765879E00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B96148-354B-614A-8B8C-9D5C774957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77201"/>
          </a:xfrm>
          <a:prstGeom prst="rect">
            <a:avLst/>
          </a:prstGeom>
        </p:spPr>
      </p:pic>
      <p:sp>
        <p:nvSpPr>
          <p:cNvPr id="10" name="TextBox 9">
            <a:extLst>
              <a:ext uri="{FF2B5EF4-FFF2-40B4-BE49-F238E27FC236}">
                <a16:creationId xmlns:a16="http://schemas.microsoft.com/office/drawing/2014/main" id="{F678BF4D-9CE8-E84D-9DE3-A32CD972DE0A}"/>
              </a:ext>
            </a:extLst>
          </p:cNvPr>
          <p:cNvSpPr txBox="1"/>
          <p:nvPr/>
        </p:nvSpPr>
        <p:spPr>
          <a:xfrm>
            <a:off x="335099" y="4748766"/>
            <a:ext cx="370005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was a Missionary”</a:t>
            </a:r>
          </a:p>
        </p:txBody>
      </p:sp>
      <p:sp>
        <p:nvSpPr>
          <p:cNvPr id="11" name="TextBox 10">
            <a:extLst>
              <a:ext uri="{FF2B5EF4-FFF2-40B4-BE49-F238E27FC236}">
                <a16:creationId xmlns:a16="http://schemas.microsoft.com/office/drawing/2014/main" id="{46BBC863-E075-4940-AC7A-A0AF3676F91E}"/>
              </a:ext>
            </a:extLst>
          </p:cNvPr>
          <p:cNvSpPr txBox="1"/>
          <p:nvPr/>
        </p:nvSpPr>
        <p:spPr>
          <a:xfrm>
            <a:off x="335099" y="3280253"/>
            <a:ext cx="3700052"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have always worked in care since I was 16”</a:t>
            </a:r>
          </a:p>
        </p:txBody>
      </p:sp>
      <p:sp>
        <p:nvSpPr>
          <p:cNvPr id="12" name="TextBox 11">
            <a:extLst>
              <a:ext uri="{FF2B5EF4-FFF2-40B4-BE49-F238E27FC236}">
                <a16:creationId xmlns:a16="http://schemas.microsoft.com/office/drawing/2014/main" id="{07681CA9-3086-0247-9A66-5A56A15B576F}"/>
              </a:ext>
            </a:extLst>
          </p:cNvPr>
          <p:cNvSpPr txBox="1"/>
          <p:nvPr/>
        </p:nvSpPr>
        <p:spPr>
          <a:xfrm>
            <a:off x="335099" y="5414556"/>
            <a:ext cx="166103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“Singer”</a:t>
            </a:r>
          </a:p>
        </p:txBody>
      </p:sp>
      <p:sp>
        <p:nvSpPr>
          <p:cNvPr id="13" name="TextBox 12">
            <a:extLst>
              <a:ext uri="{FF2B5EF4-FFF2-40B4-BE49-F238E27FC236}">
                <a16:creationId xmlns:a16="http://schemas.microsoft.com/office/drawing/2014/main" id="{A4D9C803-E41F-844A-B661-807DC853F9A7}"/>
              </a:ext>
            </a:extLst>
          </p:cNvPr>
          <p:cNvSpPr txBox="1"/>
          <p:nvPr/>
        </p:nvSpPr>
        <p:spPr>
          <a:xfrm>
            <a:off x="335099" y="2229020"/>
            <a:ext cx="274833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“Bouncer in night clubs”</a:t>
            </a:r>
          </a:p>
        </p:txBody>
      </p:sp>
      <p:sp>
        <p:nvSpPr>
          <p:cNvPr id="14" name="TextBox 13">
            <a:extLst>
              <a:ext uri="{FF2B5EF4-FFF2-40B4-BE49-F238E27FC236}">
                <a16:creationId xmlns:a16="http://schemas.microsoft.com/office/drawing/2014/main" id="{29F5E286-1455-D54E-979B-A16BE7D45CAB}"/>
              </a:ext>
            </a:extLst>
          </p:cNvPr>
          <p:cNvSpPr txBox="1"/>
          <p:nvPr/>
        </p:nvSpPr>
        <p:spPr>
          <a:xfrm>
            <a:off x="335099" y="6057170"/>
            <a:ext cx="538838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“Newcastle United footballer”</a:t>
            </a:r>
          </a:p>
        </p:txBody>
      </p:sp>
      <p:sp>
        <p:nvSpPr>
          <p:cNvPr id="17" name="TextBox 16">
            <a:extLst>
              <a:ext uri="{FF2B5EF4-FFF2-40B4-BE49-F238E27FC236}">
                <a16:creationId xmlns:a16="http://schemas.microsoft.com/office/drawing/2014/main" id="{AA716FA7-403F-9448-8177-A522F8941F09}"/>
              </a:ext>
            </a:extLst>
          </p:cNvPr>
          <p:cNvSpPr txBox="1"/>
          <p:nvPr/>
        </p:nvSpPr>
        <p:spPr>
          <a:xfrm>
            <a:off x="2692401" y="65674"/>
            <a:ext cx="670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What was your previous occupation?</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40303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47A671-73A0-6945-98CD-29305D404C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201"/>
          <a:stretch/>
        </p:blipFill>
        <p:spPr>
          <a:xfrm>
            <a:off x="0" y="57496"/>
            <a:ext cx="3432771" cy="3702872"/>
          </a:xfrm>
          <a:prstGeom prst="rect">
            <a:avLst/>
          </a:prstGeom>
        </p:spPr>
      </p:pic>
      <p:pic>
        <p:nvPicPr>
          <p:cNvPr id="9" name="Picture 8">
            <a:extLst>
              <a:ext uri="{FF2B5EF4-FFF2-40B4-BE49-F238E27FC236}">
                <a16:creationId xmlns:a16="http://schemas.microsoft.com/office/drawing/2014/main" id="{C9ABDA9F-8B8D-7F4D-8956-711635E2F5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794981"/>
            <a:ext cx="3432771" cy="3052594"/>
          </a:xfrm>
          <a:prstGeom prst="rect">
            <a:avLst/>
          </a:prstGeom>
        </p:spPr>
      </p:pic>
      <p:pic>
        <p:nvPicPr>
          <p:cNvPr id="11" name="Picture 10">
            <a:extLst>
              <a:ext uri="{FF2B5EF4-FFF2-40B4-BE49-F238E27FC236}">
                <a16:creationId xmlns:a16="http://schemas.microsoft.com/office/drawing/2014/main" id="{7C210B19-3634-6041-962C-AB4E6F549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2771" y="34917"/>
            <a:ext cx="3440746" cy="2844800"/>
          </a:xfrm>
          <a:prstGeom prst="rect">
            <a:avLst/>
          </a:prstGeom>
        </p:spPr>
      </p:pic>
      <p:pic>
        <p:nvPicPr>
          <p:cNvPr id="13" name="Picture 12">
            <a:extLst>
              <a:ext uri="{FF2B5EF4-FFF2-40B4-BE49-F238E27FC236}">
                <a16:creationId xmlns:a16="http://schemas.microsoft.com/office/drawing/2014/main" id="{4BD71CCD-EA62-3B43-AA30-C7F8EBF2AC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0123" y="54006"/>
            <a:ext cx="2187436" cy="2844800"/>
          </a:xfrm>
          <a:prstGeom prst="rect">
            <a:avLst/>
          </a:prstGeom>
        </p:spPr>
      </p:pic>
      <p:pic>
        <p:nvPicPr>
          <p:cNvPr id="15" name="Picture 14">
            <a:extLst>
              <a:ext uri="{FF2B5EF4-FFF2-40B4-BE49-F238E27FC236}">
                <a16:creationId xmlns:a16="http://schemas.microsoft.com/office/drawing/2014/main" id="{8B2DA0DB-0EA2-EC4F-BD73-8DF25981F0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9567" y="2879717"/>
            <a:ext cx="2772329" cy="1952977"/>
          </a:xfrm>
          <a:prstGeom prst="rect">
            <a:avLst/>
          </a:prstGeom>
        </p:spPr>
      </p:pic>
      <p:pic>
        <p:nvPicPr>
          <p:cNvPr id="17" name="Picture 16">
            <a:extLst>
              <a:ext uri="{FF2B5EF4-FFF2-40B4-BE49-F238E27FC236}">
                <a16:creationId xmlns:a16="http://schemas.microsoft.com/office/drawing/2014/main" id="{B3F553FA-11BD-7F43-B69B-95F30615EE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2771" y="4832694"/>
            <a:ext cx="2779125" cy="1980267"/>
          </a:xfrm>
          <a:prstGeom prst="rect">
            <a:avLst/>
          </a:prstGeom>
        </p:spPr>
      </p:pic>
      <p:pic>
        <p:nvPicPr>
          <p:cNvPr id="19" name="Picture 18">
            <a:extLst>
              <a:ext uri="{FF2B5EF4-FFF2-40B4-BE49-F238E27FC236}">
                <a16:creationId xmlns:a16="http://schemas.microsoft.com/office/drawing/2014/main" id="{B230E27F-0F89-CE42-A284-12984979EE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28224" y="2879717"/>
            <a:ext cx="1519683" cy="2381955"/>
          </a:xfrm>
          <a:prstGeom prst="rect">
            <a:avLst/>
          </a:prstGeom>
        </p:spPr>
      </p:pic>
      <p:pic>
        <p:nvPicPr>
          <p:cNvPr id="21" name="Picture 20">
            <a:extLst>
              <a:ext uri="{FF2B5EF4-FFF2-40B4-BE49-F238E27FC236}">
                <a16:creationId xmlns:a16="http://schemas.microsoft.com/office/drawing/2014/main" id="{6D5ED82E-CD4C-D24F-A743-CB221CA384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77651" y="2913922"/>
            <a:ext cx="1245416" cy="2325511"/>
          </a:xfrm>
          <a:prstGeom prst="rect">
            <a:avLst/>
          </a:prstGeom>
        </p:spPr>
      </p:pic>
      <p:pic>
        <p:nvPicPr>
          <p:cNvPr id="23" name="Picture 22">
            <a:extLst>
              <a:ext uri="{FF2B5EF4-FFF2-40B4-BE49-F238E27FC236}">
                <a16:creationId xmlns:a16="http://schemas.microsoft.com/office/drawing/2014/main" id="{A747EAB8-22BF-764E-AFB7-3C2D8E0B473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11896" y="5261672"/>
            <a:ext cx="1631490" cy="1563511"/>
          </a:xfrm>
          <a:prstGeom prst="rect">
            <a:avLst/>
          </a:prstGeom>
        </p:spPr>
      </p:pic>
      <p:pic>
        <p:nvPicPr>
          <p:cNvPr id="25" name="Picture 24">
            <a:extLst>
              <a:ext uri="{FF2B5EF4-FFF2-40B4-BE49-F238E27FC236}">
                <a16:creationId xmlns:a16="http://schemas.microsoft.com/office/drawing/2014/main" id="{AFF947C2-5F5B-B94B-829C-BDDCB38B73E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27349" y="5251327"/>
            <a:ext cx="1220210" cy="1026345"/>
          </a:xfrm>
          <a:prstGeom prst="rect">
            <a:avLst/>
          </a:prstGeom>
        </p:spPr>
      </p:pic>
      <p:pic>
        <p:nvPicPr>
          <p:cNvPr id="27" name="Picture 26">
            <a:extLst>
              <a:ext uri="{FF2B5EF4-FFF2-40B4-BE49-F238E27FC236}">
                <a16:creationId xmlns:a16="http://schemas.microsoft.com/office/drawing/2014/main" id="{D6061BF2-2F44-F04A-889D-07599C6B0BD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27350" y="6276263"/>
            <a:ext cx="1220210" cy="524576"/>
          </a:xfrm>
          <a:prstGeom prst="rect">
            <a:avLst/>
          </a:prstGeom>
        </p:spPr>
      </p:pic>
    </p:spTree>
    <p:extLst>
      <p:ext uri="{BB962C8B-B14F-4D97-AF65-F5344CB8AC3E}">
        <p14:creationId xmlns:p14="http://schemas.microsoft.com/office/powerpoint/2010/main" val="42336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D525D6-5331-8C4A-A3A8-A1F95145C0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245600" cy="6858000"/>
          </a:xfrm>
          <a:prstGeom prst="rect">
            <a:avLst/>
          </a:prstGeom>
        </p:spPr>
      </p:pic>
      <p:sp>
        <p:nvSpPr>
          <p:cNvPr id="6" name="Rectangle 5">
            <a:extLst>
              <a:ext uri="{FF2B5EF4-FFF2-40B4-BE49-F238E27FC236}">
                <a16:creationId xmlns:a16="http://schemas.microsoft.com/office/drawing/2014/main" id="{0A70C670-CF6B-8E45-8D64-AF0A96907D9F}"/>
              </a:ext>
            </a:extLst>
          </p:cNvPr>
          <p:cNvSpPr/>
          <p:nvPr/>
        </p:nvSpPr>
        <p:spPr>
          <a:xfrm>
            <a:off x="7228701" y="6495534"/>
            <a:ext cx="201689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Photo by </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Tim Mossholder</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 on </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Unsplash</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85C52B81-A407-4E4E-A7D2-2CDE8CD79038}"/>
              </a:ext>
            </a:extLst>
          </p:cNvPr>
          <p:cNvSpPr txBox="1"/>
          <p:nvPr/>
        </p:nvSpPr>
        <p:spPr>
          <a:xfrm>
            <a:off x="2108201" y="131634"/>
            <a:ext cx="670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Any past caring experience?</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8" name="Rounded Rectangular Callout 7">
            <a:extLst>
              <a:ext uri="{FF2B5EF4-FFF2-40B4-BE49-F238E27FC236}">
                <a16:creationId xmlns:a16="http://schemas.microsoft.com/office/drawing/2014/main" id="{C1499883-F969-D04F-930E-D7D7C4B178F4}"/>
              </a:ext>
            </a:extLst>
          </p:cNvPr>
          <p:cNvSpPr/>
          <p:nvPr/>
        </p:nvSpPr>
        <p:spPr>
          <a:xfrm>
            <a:off x="2260601" y="2511827"/>
            <a:ext cx="1803400" cy="1244600"/>
          </a:xfrm>
          <a:prstGeom prst="wedgeRoundRectCallout">
            <a:avLst>
              <a:gd name="adj1" fmla="val 74795"/>
              <a:gd name="adj2" fmla="val 2456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a:t>
            </a:r>
          </a:p>
        </p:txBody>
      </p:sp>
      <p:sp>
        <p:nvSpPr>
          <p:cNvPr id="9" name="Rounded Rectangular Callout 8">
            <a:extLst>
              <a:ext uri="{FF2B5EF4-FFF2-40B4-BE49-F238E27FC236}">
                <a16:creationId xmlns:a16="http://schemas.microsoft.com/office/drawing/2014/main" id="{D5DC00BE-05CA-8442-8F50-312963AE5B78}"/>
              </a:ext>
            </a:extLst>
          </p:cNvPr>
          <p:cNvSpPr/>
          <p:nvPr/>
        </p:nvSpPr>
        <p:spPr>
          <a:xfrm>
            <a:off x="6972302" y="1064027"/>
            <a:ext cx="1803400" cy="1244600"/>
          </a:xfrm>
          <a:prstGeom prst="wedgeRoundRectCallout">
            <a:avLst>
              <a:gd name="adj1" fmla="val -49149"/>
              <a:gd name="adj2" fmla="val 7865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a:t>
            </a:r>
          </a:p>
        </p:txBody>
      </p:sp>
    </p:spTree>
    <p:extLst>
      <p:ext uri="{BB962C8B-B14F-4D97-AF65-F5344CB8AC3E}">
        <p14:creationId xmlns:p14="http://schemas.microsoft.com/office/powerpoint/2010/main" val="224742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F60C9-0CC0-D54D-8EE2-87B7F105D8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44700102-725D-6F4D-8613-3A9E2E14AAB7}"/>
              </a:ext>
            </a:extLst>
          </p:cNvPr>
          <p:cNvSpPr txBox="1"/>
          <p:nvPr/>
        </p:nvSpPr>
        <p:spPr>
          <a:xfrm>
            <a:off x="6032500" y="3062362"/>
            <a:ext cx="278306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Target those most likely to join us</a:t>
            </a:r>
          </a:p>
        </p:txBody>
      </p:sp>
      <p:sp>
        <p:nvSpPr>
          <p:cNvPr id="4" name="Rectangle 3">
            <a:extLst>
              <a:ext uri="{FF2B5EF4-FFF2-40B4-BE49-F238E27FC236}">
                <a16:creationId xmlns:a16="http://schemas.microsoft.com/office/drawing/2014/main" id="{92091E40-6B3C-B140-A38B-B0FD9740E7F0}"/>
              </a:ext>
            </a:extLst>
          </p:cNvPr>
          <p:cNvSpPr/>
          <p:nvPr/>
        </p:nvSpPr>
        <p:spPr>
          <a:xfrm>
            <a:off x="7006876" y="6550422"/>
            <a:ext cx="2137124"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Photo by </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Harry Cunningham</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 on </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Unsplash</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55467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39FD63-16FC-7149-82C1-8C799F73197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1508519"/>
            <a:ext cx="9144000" cy="3634981"/>
          </a:xfrm>
        </p:spPr>
      </p:pic>
    </p:spTree>
    <p:extLst>
      <p:ext uri="{BB962C8B-B14F-4D97-AF65-F5344CB8AC3E}">
        <p14:creationId xmlns:p14="http://schemas.microsoft.com/office/powerpoint/2010/main" val="234625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7A6434-BB64-B040-8AE6-B3517E897A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4" name="TextBox 3">
            <a:extLst>
              <a:ext uri="{FF2B5EF4-FFF2-40B4-BE49-F238E27FC236}">
                <a16:creationId xmlns:a16="http://schemas.microsoft.com/office/drawing/2014/main" id="{18274611-3522-5644-A578-AE4FDE145D80}"/>
              </a:ext>
            </a:extLst>
          </p:cNvPr>
          <p:cNvSpPr txBox="1"/>
          <p:nvPr/>
        </p:nvSpPr>
        <p:spPr>
          <a:xfrm>
            <a:off x="546101" y="0"/>
            <a:ext cx="490219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highlight>
                  <a:srgbClr val="F3FAF7"/>
                </a:highlight>
                <a:uLnTx/>
                <a:uFillTx/>
                <a:latin typeface="Arial" panose="020B0604020202020204" pitchFamily="34" charset="0"/>
                <a:ea typeface="Helvetica Neue" panose="02000503000000020004" pitchFamily="2" charset="0"/>
                <a:cs typeface="Arial" panose="020B0604020202020204" pitchFamily="34" charset="0"/>
              </a:rPr>
              <a:t>Why do care workers stay?</a:t>
            </a:r>
            <a:endParaRPr kumimoji="0" lang="en-GB" sz="1800" b="1" i="0" u="none" strike="noStrike" kern="1200" cap="none" spc="0" normalizeH="0" baseline="0" noProof="0" dirty="0">
              <a:ln>
                <a:noFill/>
              </a:ln>
              <a:solidFill>
                <a:prstClr val="black"/>
              </a:solidFill>
              <a:effectLst/>
              <a:highlight>
                <a:srgbClr val="F3FAF7"/>
              </a:highligh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7" name="Rectangle 6">
            <a:extLst>
              <a:ext uri="{FF2B5EF4-FFF2-40B4-BE49-F238E27FC236}">
                <a16:creationId xmlns:a16="http://schemas.microsoft.com/office/drawing/2014/main" id="{E5D23EB3-EA65-3143-B3BF-E72464119550}"/>
              </a:ext>
            </a:extLst>
          </p:cNvPr>
          <p:cNvSpPr/>
          <p:nvPr/>
        </p:nvSpPr>
        <p:spPr>
          <a:xfrm>
            <a:off x="7193693" y="6485294"/>
            <a:ext cx="1861407"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900" b="0" i="0" u="none" strike="noStrike" kern="1200" cap="none" spc="0" normalizeH="0" baseline="0" noProof="0" dirty="0" err="1">
                <a:ln>
                  <a:noFill/>
                </a:ln>
                <a:solidFill>
                  <a:prstClr val="white"/>
                </a:solidFill>
                <a:effectLst/>
                <a:uLnTx/>
                <a:uFillTx/>
                <a:latin typeface="Calibri" panose="020F0502020204030204"/>
                <a:ea typeface="+mn-ea"/>
                <a:cs typeface="+mn-cs"/>
              </a:rPr>
              <a:t>Photo</a:t>
            </a:r>
            <a:r>
              <a:rPr kumimoji="0" lang="lv-LV" sz="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lv-LV" sz="900" b="0" i="0" u="none" strike="noStrike" kern="1200" cap="none" spc="0" normalizeH="0" baseline="0" noProof="0" dirty="0" err="1">
                <a:ln>
                  <a:noFill/>
                </a:ln>
                <a:solidFill>
                  <a:prstClr val="white"/>
                </a:solidFill>
                <a:effectLst/>
                <a:uLnTx/>
                <a:uFillTx/>
                <a:latin typeface="Calibri" panose="020F0502020204030204"/>
                <a:ea typeface="+mn-ea"/>
                <a:cs typeface="+mn-cs"/>
              </a:rPr>
              <a:t>by</a:t>
            </a:r>
            <a:r>
              <a:rPr kumimoji="0" lang="lv-LV" sz="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lv-LV" sz="9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Anete Lūsiņa</a:t>
            </a:r>
            <a:r>
              <a:rPr kumimoji="0" lang="lv-LV" sz="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lv-LV" sz="900" b="0" i="0" u="none" strike="noStrike" kern="1200" cap="none" spc="0" normalizeH="0" baseline="0" noProof="0" dirty="0" err="1">
                <a:ln>
                  <a:noFill/>
                </a:ln>
                <a:solidFill>
                  <a:prstClr val="white"/>
                </a:solidFill>
                <a:effectLst/>
                <a:uLnTx/>
                <a:uFillTx/>
                <a:latin typeface="Calibri" panose="020F0502020204030204"/>
                <a:ea typeface="+mn-ea"/>
                <a:cs typeface="+mn-cs"/>
              </a:rPr>
              <a:t>on</a:t>
            </a:r>
            <a:r>
              <a:rPr kumimoji="0" lang="lv-LV" sz="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lv-LV" sz="9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Unsplash</a:t>
            </a:r>
            <a:r>
              <a:rPr kumimoji="0" lang="lv-LV" sz="9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3F8A972-80B6-974F-9D00-70C405E2085D}"/>
              </a:ext>
            </a:extLst>
          </p:cNvPr>
          <p:cNvSpPr txBox="1"/>
          <p:nvPr/>
        </p:nvSpPr>
        <p:spPr>
          <a:xfrm>
            <a:off x="323786" y="2384648"/>
            <a:ext cx="357511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highlight>
                  <a:srgbClr val="000000"/>
                </a:highlight>
                <a:uLnTx/>
                <a:uFillTx/>
                <a:latin typeface="Helvetica Neue" panose="02000503000000020004" pitchFamily="2" charset="0"/>
                <a:ea typeface="Helvetica Neue" panose="02000503000000020004" pitchFamily="2" charset="0"/>
                <a:cs typeface="Helvetica Neue" panose="02000503000000020004" pitchFamily="2" charset="0"/>
              </a:rPr>
              <a:t>Internet job boards: 180 hours of care before termination</a:t>
            </a:r>
          </a:p>
        </p:txBody>
      </p:sp>
      <p:sp>
        <p:nvSpPr>
          <p:cNvPr id="9" name="TextBox 8">
            <a:extLst>
              <a:ext uri="{FF2B5EF4-FFF2-40B4-BE49-F238E27FC236}">
                <a16:creationId xmlns:a16="http://schemas.microsoft.com/office/drawing/2014/main" id="{A776E4A5-166C-4D4A-AB1A-39B993B73AD3}"/>
              </a:ext>
            </a:extLst>
          </p:cNvPr>
          <p:cNvSpPr txBox="1"/>
          <p:nvPr/>
        </p:nvSpPr>
        <p:spPr>
          <a:xfrm>
            <a:off x="323786" y="3925000"/>
            <a:ext cx="335921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highlight>
                  <a:srgbClr val="F3FAF7"/>
                </a:highlight>
                <a:uLnTx/>
                <a:uFillTx/>
                <a:latin typeface="Helvetica Neue" panose="02000503000000020004" pitchFamily="2" charset="0"/>
                <a:ea typeface="Helvetica Neue" panose="02000503000000020004" pitchFamily="2" charset="0"/>
                <a:cs typeface="Helvetica Neue" panose="02000503000000020004" pitchFamily="2" charset="0"/>
              </a:rPr>
              <a:t>Employee Referral: 4,500 hours of care before termination</a:t>
            </a:r>
          </a:p>
        </p:txBody>
      </p:sp>
    </p:spTree>
    <p:extLst>
      <p:ext uri="{BB962C8B-B14F-4D97-AF65-F5344CB8AC3E}">
        <p14:creationId xmlns:p14="http://schemas.microsoft.com/office/powerpoint/2010/main" val="23163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90645-36EF-064F-BA7F-AA125A02A6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72AF463-214D-194D-B14F-F43DF94CAB02}"/>
              </a:ext>
            </a:extLst>
          </p:cNvPr>
          <p:cNvSpPr/>
          <p:nvPr/>
        </p:nvSpPr>
        <p:spPr>
          <a:xfrm>
            <a:off x="5985164" y="6486343"/>
            <a:ext cx="3269673"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Photo by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Ehimetalor Akhere Unuabona</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on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Unsplash</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A4BBB8B5-DACE-0C41-AA18-75E15FB35C73}"/>
              </a:ext>
            </a:extLst>
          </p:cNvPr>
          <p:cNvSpPr txBox="1"/>
          <p:nvPr/>
        </p:nvSpPr>
        <p:spPr>
          <a:xfrm>
            <a:off x="213304" y="5901568"/>
            <a:ext cx="599074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F3FAF7"/>
                </a:highlight>
                <a:uLnTx/>
                <a:uFillTx/>
                <a:latin typeface="Arial" panose="020B0604020202020204" pitchFamily="34" charset="0"/>
                <a:ea typeface="Helvetica Neue" panose="02000503000000020004" pitchFamily="2" charset="0"/>
                <a:cs typeface="Arial" panose="020B0604020202020204" pitchFamily="34" charset="0"/>
              </a:rPr>
              <a:t>Are better wages the answer?</a:t>
            </a:r>
          </a:p>
        </p:txBody>
      </p:sp>
      <p:sp>
        <p:nvSpPr>
          <p:cNvPr id="8" name="TextBox 7">
            <a:extLst>
              <a:ext uri="{FF2B5EF4-FFF2-40B4-BE49-F238E27FC236}">
                <a16:creationId xmlns:a16="http://schemas.microsoft.com/office/drawing/2014/main" id="{FFF43C7C-656E-0746-A62A-6A755F8212AD}"/>
              </a:ext>
            </a:extLst>
          </p:cNvPr>
          <p:cNvSpPr txBox="1"/>
          <p:nvPr/>
        </p:nvSpPr>
        <p:spPr>
          <a:xfrm>
            <a:off x="5445704" y="3136325"/>
            <a:ext cx="3698296"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F3FAF7"/>
                </a:highlight>
                <a:uLnTx/>
                <a:uFillTx/>
                <a:latin typeface="Arial" panose="020B0604020202020204" pitchFamily="34" charset="0"/>
                <a:ea typeface="Helvetica Neue" panose="02000503000000020004" pitchFamily="2" charset="0"/>
                <a:cs typeface="Arial" panose="020B0604020202020204" pitchFamily="34" charset="0"/>
              </a:rPr>
              <a:t>23% say it is a turn-off,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F3FAF7"/>
                </a:highlight>
                <a:uLnTx/>
                <a:uFillTx/>
                <a:latin typeface="Arial" panose="020B0604020202020204" pitchFamily="34" charset="0"/>
                <a:ea typeface="Helvetica Neue" panose="02000503000000020004" pitchFamily="2" charset="0"/>
                <a:cs typeface="Arial" panose="020B0604020202020204" pitchFamily="34" charset="0"/>
              </a:rPr>
              <a:t>12% cite as the main reason on exit</a:t>
            </a:r>
          </a:p>
        </p:txBody>
      </p:sp>
    </p:spTree>
    <p:extLst>
      <p:ext uri="{BB962C8B-B14F-4D97-AF65-F5344CB8AC3E}">
        <p14:creationId xmlns:p14="http://schemas.microsoft.com/office/powerpoint/2010/main" val="304935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a:t>Agenda</a:t>
            </a:r>
          </a:p>
        </p:txBody>
      </p:sp>
      <p:sp>
        <p:nvSpPr>
          <p:cNvPr id="3" name="Content Placeholder 2">
            <a:extLst>
              <a:ext uri="{FF2B5EF4-FFF2-40B4-BE49-F238E27FC236}">
                <a16:creationId xmlns:a16="http://schemas.microsoft.com/office/drawing/2014/main" id="{9B8E289F-B212-49EE-BCE9-6475C43FBCEB}"/>
              </a:ext>
            </a:extLst>
          </p:cNvPr>
          <p:cNvSpPr>
            <a:spLocks noGrp="1"/>
          </p:cNvSpPr>
          <p:nvPr>
            <p:ph idx="1"/>
          </p:nvPr>
        </p:nvSpPr>
        <p:spPr>
          <a:xfrm>
            <a:off x="497841" y="1673871"/>
            <a:ext cx="8646159" cy="2960397"/>
          </a:xfrm>
        </p:spPr>
        <p:txBody>
          <a:bodyPr>
            <a:normAutofit fontScale="92500" lnSpcReduction="20000"/>
          </a:bodyPr>
          <a:lstStyle/>
          <a:p>
            <a:r>
              <a:rPr lang="en-GB" sz="1800" dirty="0">
                <a:solidFill>
                  <a:schemeClr val="tx1"/>
                </a:solidFill>
                <a:latin typeface="Century Gothic" panose="020B0502020202020204" pitchFamily="34" charset="0"/>
              </a:rPr>
              <a:t>13.30 – 13.40:		</a:t>
            </a:r>
            <a:r>
              <a:rPr lang="en-GB" sz="1800" b="1" dirty="0">
                <a:solidFill>
                  <a:schemeClr val="tx1"/>
                </a:solidFill>
                <a:latin typeface="Century Gothic" panose="020B0502020202020204" pitchFamily="34" charset="0"/>
              </a:rPr>
              <a:t>Welcome, housekeeping and overview – </a:t>
            </a:r>
            <a:r>
              <a:rPr lang="en-GB" sz="1800" dirty="0">
                <a:solidFill>
                  <a:schemeClr val="tx1"/>
                </a:solidFill>
                <a:latin typeface="Century Gothic" panose="020B0502020202020204" pitchFamily="34" charset="0"/>
              </a:rPr>
              <a:t>Jon Borthwick </a:t>
            </a:r>
          </a:p>
          <a:p>
            <a:pPr marL="0" indent="0">
              <a:buNone/>
            </a:pPr>
            <a:r>
              <a:rPr lang="en-GB" sz="1800" dirty="0">
                <a:solidFill>
                  <a:schemeClr val="tx1"/>
                </a:solidFill>
                <a:latin typeface="Century Gothic" panose="020B0502020202020204" pitchFamily="34" charset="0"/>
              </a:rPr>
              <a:t>						(WSCC CaBS)			</a:t>
            </a:r>
          </a:p>
          <a:p>
            <a:r>
              <a:rPr lang="en-GB" sz="1800" dirty="0">
                <a:solidFill>
                  <a:schemeClr val="tx1"/>
                </a:solidFill>
                <a:latin typeface="Century Gothic" panose="020B0502020202020204" pitchFamily="34" charset="0"/>
              </a:rPr>
              <a:t>13.40 – 13.55:		</a:t>
            </a:r>
            <a:r>
              <a:rPr lang="en-GB" sz="1800" b="1" dirty="0" err="1">
                <a:solidFill>
                  <a:schemeClr val="tx1"/>
                </a:solidFill>
                <a:latin typeface="Century Gothic" panose="020B0502020202020204" pitchFamily="34" charset="0"/>
              </a:rPr>
              <a:t>Mentimeter</a:t>
            </a:r>
            <a:r>
              <a:rPr lang="en-GB" sz="1800" b="1" dirty="0">
                <a:solidFill>
                  <a:schemeClr val="tx1"/>
                </a:solidFill>
                <a:latin typeface="Century Gothic" panose="020B0502020202020204" pitchFamily="34" charset="0"/>
              </a:rPr>
              <a:t> survey </a:t>
            </a:r>
            <a:r>
              <a:rPr lang="en-GB" sz="1800" dirty="0">
                <a:solidFill>
                  <a:schemeClr val="tx1"/>
                </a:solidFill>
                <a:latin typeface="Century Gothic" panose="020B0502020202020204" pitchFamily="34" charset="0"/>
              </a:rPr>
              <a:t>– Hayley Crosby (WSPIC)</a:t>
            </a:r>
          </a:p>
          <a:p>
            <a:r>
              <a:rPr lang="en-GB" sz="1800" dirty="0">
                <a:solidFill>
                  <a:schemeClr val="tx1"/>
                </a:solidFill>
                <a:latin typeface="Century Gothic" panose="020B0502020202020204" pitchFamily="34" charset="0"/>
              </a:rPr>
              <a:t>13.55 – 14.05 		</a:t>
            </a:r>
            <a:r>
              <a:rPr lang="en-GB" sz="1800" b="1" dirty="0">
                <a:solidFill>
                  <a:schemeClr val="tx1"/>
                </a:solidFill>
                <a:latin typeface="Century Gothic" panose="020B0502020202020204" pitchFamily="34" charset="0"/>
              </a:rPr>
              <a:t>Setting the scene – </a:t>
            </a:r>
            <a:r>
              <a:rPr lang="en-GB" sz="1800" dirty="0">
                <a:solidFill>
                  <a:schemeClr val="tx1"/>
                </a:solidFill>
                <a:latin typeface="Century Gothic" panose="020B0502020202020204" pitchFamily="34" charset="0"/>
              </a:rPr>
              <a:t>Karen Stevens (Skills for Care) 	</a:t>
            </a:r>
            <a:endParaRPr lang="en-GB" sz="1800" b="1" dirty="0">
              <a:solidFill>
                <a:schemeClr val="tx1"/>
              </a:solidFill>
              <a:latin typeface="Century Gothic" panose="020B0502020202020204" pitchFamily="34" charset="0"/>
            </a:endParaRPr>
          </a:p>
          <a:p>
            <a:r>
              <a:rPr lang="en-GB" sz="1800" dirty="0">
                <a:solidFill>
                  <a:schemeClr val="tx1"/>
                </a:solidFill>
                <a:latin typeface="Century Gothic" panose="020B0502020202020204" pitchFamily="34" charset="0"/>
              </a:rPr>
              <a:t>14.05 – 14.20:		</a:t>
            </a:r>
            <a:r>
              <a:rPr lang="en-GB" sz="1800" b="1" dirty="0">
                <a:solidFill>
                  <a:schemeClr val="tx1"/>
                </a:solidFill>
                <a:latin typeface="Century Gothic" panose="020B0502020202020204" pitchFamily="34" charset="0"/>
              </a:rPr>
              <a:t>How people come to work in care and why they stay – </a:t>
            </a:r>
          </a:p>
          <a:p>
            <a:pPr marL="0" indent="0">
              <a:buNone/>
            </a:pPr>
            <a:r>
              <a:rPr lang="en-GB" sz="1800" b="1" dirty="0">
                <a:solidFill>
                  <a:schemeClr val="tx1"/>
                </a:solidFill>
                <a:latin typeface="Century Gothic" panose="020B0502020202020204" pitchFamily="34" charset="0"/>
              </a:rPr>
              <a:t>                                  </a:t>
            </a:r>
            <a:r>
              <a:rPr lang="en-GB" sz="1800" dirty="0">
                <a:solidFill>
                  <a:schemeClr val="tx1"/>
                </a:solidFill>
                <a:latin typeface="Century Gothic" panose="020B0502020202020204" pitchFamily="34" charset="0"/>
              </a:rPr>
              <a:t>Neil Eastwood (Care friends)</a:t>
            </a:r>
            <a:endParaRPr lang="en-GB" sz="1200" dirty="0">
              <a:solidFill>
                <a:schemeClr val="tx1"/>
              </a:solidFill>
              <a:latin typeface="Century Gothic" panose="020B0502020202020204" pitchFamily="34" charset="0"/>
            </a:endParaRPr>
          </a:p>
          <a:p>
            <a:r>
              <a:rPr lang="en-GB" sz="1800" dirty="0">
                <a:solidFill>
                  <a:schemeClr val="tx1"/>
                </a:solidFill>
                <a:latin typeface="Century Gothic" panose="020B0502020202020204" pitchFamily="34" charset="0"/>
              </a:rPr>
              <a:t>14.20 – 14.30:		</a:t>
            </a:r>
            <a:r>
              <a:rPr lang="en-GB" sz="1800" b="1" dirty="0">
                <a:solidFill>
                  <a:schemeClr val="tx1"/>
                </a:solidFill>
                <a:latin typeface="Century Gothic" panose="020B0502020202020204" pitchFamily="34" charset="0"/>
              </a:rPr>
              <a:t>Compassionate leadership – </a:t>
            </a:r>
            <a:r>
              <a:rPr lang="en-GB" sz="1800" dirty="0">
                <a:solidFill>
                  <a:schemeClr val="tx1"/>
                </a:solidFill>
                <a:latin typeface="Century Gothic" panose="020B0502020202020204" pitchFamily="34" charset="0"/>
              </a:rPr>
              <a:t>Rosemary Pavoni (</a:t>
            </a:r>
            <a:r>
              <a:rPr lang="en-GB" sz="1800" dirty="0" err="1">
                <a:solidFill>
                  <a:schemeClr val="tx1"/>
                </a:solidFill>
                <a:latin typeface="Century Gothic" panose="020B0502020202020204" pitchFamily="34" charset="0"/>
              </a:rPr>
              <a:t>WSPiC</a:t>
            </a:r>
            <a:r>
              <a:rPr lang="en-GB" sz="1800" dirty="0">
                <a:solidFill>
                  <a:schemeClr val="tx1"/>
                </a:solidFill>
                <a:latin typeface="Century Gothic" panose="020B0502020202020204" pitchFamily="34" charset="0"/>
              </a:rPr>
              <a:t>)	</a:t>
            </a:r>
          </a:p>
          <a:p>
            <a:r>
              <a:rPr lang="en-GB" sz="1800" dirty="0">
                <a:solidFill>
                  <a:schemeClr val="tx1"/>
                </a:solidFill>
                <a:latin typeface="Century Gothic" panose="020B0502020202020204" pitchFamily="34" charset="0"/>
              </a:rPr>
              <a:t>14.30 – 14.40:		</a:t>
            </a:r>
            <a:r>
              <a:rPr lang="en-GB" sz="1800" b="1" dirty="0">
                <a:solidFill>
                  <a:schemeClr val="tx1"/>
                </a:solidFill>
                <a:latin typeface="Century Gothic" panose="020B0502020202020204" pitchFamily="34" charset="0"/>
              </a:rPr>
              <a:t>Becoming the employer of choice – </a:t>
            </a:r>
            <a:r>
              <a:rPr lang="en-GB" sz="1800" dirty="0">
                <a:solidFill>
                  <a:schemeClr val="tx1"/>
                </a:solidFill>
                <a:latin typeface="Century Gothic" panose="020B0502020202020204" pitchFamily="34" charset="0"/>
              </a:rPr>
              <a:t>Neil Eastwood</a:t>
            </a:r>
          </a:p>
          <a:p>
            <a:r>
              <a:rPr lang="en-GB" sz="1800" dirty="0">
                <a:solidFill>
                  <a:schemeClr val="tx1"/>
                </a:solidFill>
                <a:latin typeface="Century Gothic" panose="020B0502020202020204" pitchFamily="34" charset="0"/>
              </a:rPr>
              <a:t>14.40 – 15.00:       </a:t>
            </a:r>
            <a:r>
              <a:rPr lang="en-GB" sz="1800" b="1" dirty="0">
                <a:solidFill>
                  <a:schemeClr val="tx1"/>
                </a:solidFill>
                <a:latin typeface="Century Gothic" panose="020B0502020202020204" pitchFamily="34" charset="0"/>
              </a:rPr>
              <a:t>Breakout rooms and discussion</a:t>
            </a:r>
          </a:p>
          <a:p>
            <a:r>
              <a:rPr lang="en-GB" sz="1800" dirty="0">
                <a:solidFill>
                  <a:schemeClr val="tx1"/>
                </a:solidFill>
                <a:latin typeface="Century Gothic" panose="020B0502020202020204" pitchFamily="34" charset="0"/>
              </a:rPr>
              <a:t>15.00 – 15.20:</a:t>
            </a:r>
            <a:r>
              <a:rPr lang="en-GB" sz="1800" b="1" dirty="0">
                <a:solidFill>
                  <a:schemeClr val="tx1"/>
                </a:solidFill>
                <a:latin typeface="Century Gothic" panose="020B0502020202020204" pitchFamily="34" charset="0"/>
              </a:rPr>
              <a:t>       Proud to Care &amp; Champions – </a:t>
            </a:r>
            <a:r>
              <a:rPr lang="en-GB" sz="1800" dirty="0">
                <a:solidFill>
                  <a:schemeClr val="tx1"/>
                </a:solidFill>
                <a:latin typeface="Century Gothic" panose="020B0502020202020204" pitchFamily="34" charset="0"/>
              </a:rPr>
              <a:t>Jon Borthwick</a:t>
            </a:r>
          </a:p>
          <a:p>
            <a:r>
              <a:rPr lang="en-GB" sz="1800" dirty="0">
                <a:solidFill>
                  <a:schemeClr val="tx1"/>
                </a:solidFill>
                <a:latin typeface="Century Gothic" panose="020B0502020202020204" pitchFamily="34" charset="0"/>
              </a:rPr>
              <a:t>15.20 – 15.30:       </a:t>
            </a:r>
            <a:r>
              <a:rPr lang="en-GB" sz="1800" b="1" dirty="0">
                <a:solidFill>
                  <a:schemeClr val="tx1"/>
                </a:solidFill>
                <a:latin typeface="Century Gothic" panose="020B0502020202020204" pitchFamily="34" charset="0"/>
              </a:rPr>
              <a:t>Next steps and close</a:t>
            </a:r>
            <a:endParaRPr lang="en-GB" sz="2400" dirty="0"/>
          </a:p>
        </p:txBody>
      </p:sp>
    </p:spTree>
    <p:extLst>
      <p:ext uri="{BB962C8B-B14F-4D97-AF65-F5344CB8AC3E}">
        <p14:creationId xmlns:p14="http://schemas.microsoft.com/office/powerpoint/2010/main" val="324716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CC341-1CDD-CA45-84D9-9E0EB4DC1B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a:solidFill>
            <a:srgbClr val="E04064"/>
          </a:solidFill>
        </p:spPr>
      </p:pic>
      <p:sp>
        <p:nvSpPr>
          <p:cNvPr id="4" name="Rectangle 3">
            <a:extLst>
              <a:ext uri="{FF2B5EF4-FFF2-40B4-BE49-F238E27FC236}">
                <a16:creationId xmlns:a16="http://schemas.microsoft.com/office/drawing/2014/main" id="{9EAE32CA-2D5A-E143-A2AC-243619086341}"/>
              </a:ext>
            </a:extLst>
          </p:cNvPr>
          <p:cNvSpPr/>
          <p:nvPr/>
        </p:nvSpPr>
        <p:spPr>
          <a:xfrm>
            <a:off x="7261753" y="6519212"/>
            <a:ext cx="1882247" cy="21929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prstClr val="white"/>
                </a:solidFill>
                <a:effectLst/>
                <a:uLnTx/>
                <a:uFillTx/>
                <a:latin typeface="Calibri" panose="020F0502020204030204"/>
                <a:ea typeface="+mn-ea"/>
                <a:cs typeface="+mn-cs"/>
              </a:rPr>
              <a:t>Photo by </a:t>
            </a:r>
            <a:r>
              <a:rPr kumimoji="0" lang="en-GB" sz="825"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George Pagan III</a:t>
            </a:r>
            <a:r>
              <a:rPr kumimoji="0" lang="en-GB" sz="825" b="0" i="0" u="none" strike="noStrike" kern="1200" cap="none" spc="0" normalizeH="0" baseline="0" noProof="0" dirty="0">
                <a:ln>
                  <a:noFill/>
                </a:ln>
                <a:solidFill>
                  <a:prstClr val="white"/>
                </a:solidFill>
                <a:effectLst/>
                <a:uLnTx/>
                <a:uFillTx/>
                <a:latin typeface="Calibri" panose="020F0502020204030204"/>
                <a:ea typeface="+mn-ea"/>
                <a:cs typeface="+mn-cs"/>
              </a:rPr>
              <a:t> on </a:t>
            </a:r>
            <a:r>
              <a:rPr kumimoji="0" lang="en-GB" sz="825"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Unsplash</a:t>
            </a:r>
            <a:r>
              <a:rPr kumimoji="0" lang="en-GB" sz="825"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F3AD44F3-84E5-6C4A-AA3B-A3E0EFA0DB4E}"/>
              </a:ext>
            </a:extLst>
          </p:cNvPr>
          <p:cNvSpPr txBox="1"/>
          <p:nvPr/>
        </p:nvSpPr>
        <p:spPr>
          <a:xfrm>
            <a:off x="505404" y="211968"/>
            <a:ext cx="784137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F3FAF7"/>
                </a:highlight>
                <a:uLnTx/>
                <a:uFillTx/>
                <a:latin typeface="Arial" panose="020B0604020202020204" pitchFamily="34" charset="0"/>
                <a:ea typeface="Helvetica Neue" panose="02000503000000020004" pitchFamily="2" charset="0"/>
                <a:cs typeface="Arial" panose="020B0604020202020204" pitchFamily="34" charset="0"/>
              </a:rPr>
              <a:t>After the intrinsic rewards, what’s left?</a:t>
            </a:r>
          </a:p>
        </p:txBody>
      </p:sp>
    </p:spTree>
    <p:extLst>
      <p:ext uri="{BB962C8B-B14F-4D97-AF65-F5344CB8AC3E}">
        <p14:creationId xmlns:p14="http://schemas.microsoft.com/office/powerpoint/2010/main" val="190373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64F1CE-4C0F-034E-9079-418742D77117}"/>
              </a:ext>
            </a:extLst>
          </p:cNvPr>
          <p:cNvSpPr/>
          <p:nvPr/>
        </p:nvSpPr>
        <p:spPr>
          <a:xfrm>
            <a:off x="5999871" y="409269"/>
            <a:ext cx="3082832" cy="41549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neil@carefriends.co.uk</a:t>
            </a:r>
            <a:endParaRPr kumimoji="0" lang="en-GB"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D4C8C5D-4E2E-5A4D-9566-BC45918CC0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4F1B766-17B7-694E-A51E-B2E5BF94F4AF}"/>
              </a:ext>
            </a:extLst>
          </p:cNvPr>
          <p:cNvSpPr/>
          <p:nvPr/>
        </p:nvSpPr>
        <p:spPr>
          <a:xfrm>
            <a:off x="6350000" y="6512231"/>
            <a:ext cx="2794000"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Photo by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Ewien van Bergeijk - Kwant</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Unsplash</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8FB88F2B-C4D1-7A47-9DDE-848C49553C16}"/>
              </a:ext>
            </a:extLst>
          </p:cNvPr>
          <p:cNvSpPr txBox="1"/>
          <p:nvPr/>
        </p:nvSpPr>
        <p:spPr>
          <a:xfrm>
            <a:off x="264105" y="224668"/>
            <a:ext cx="4066596"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F3FAF7"/>
                </a:highlight>
                <a:uLnTx/>
                <a:uFillTx/>
                <a:latin typeface="Arial" panose="020B0604020202020204" pitchFamily="34" charset="0"/>
                <a:ea typeface="Helvetica Neue" panose="02000503000000020004" pitchFamily="2" charset="0"/>
                <a:cs typeface="Arial" panose="020B0604020202020204" pitchFamily="34" charset="0"/>
              </a:rPr>
              <a:t>Join me later for how to be an Employer of Choice</a:t>
            </a:r>
          </a:p>
        </p:txBody>
      </p:sp>
    </p:spTree>
    <p:extLst>
      <p:ext uri="{BB962C8B-B14F-4D97-AF65-F5344CB8AC3E}">
        <p14:creationId xmlns:p14="http://schemas.microsoft.com/office/powerpoint/2010/main" val="8310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a:t>Compassionate leadership</a:t>
            </a:r>
          </a:p>
        </p:txBody>
      </p:sp>
      <p:sp>
        <p:nvSpPr>
          <p:cNvPr id="5" name="Content Placeholder 4">
            <a:extLst>
              <a:ext uri="{FF2B5EF4-FFF2-40B4-BE49-F238E27FC236}">
                <a16:creationId xmlns:a16="http://schemas.microsoft.com/office/drawing/2014/main" id="{6CE2F039-B020-4DCD-989B-C32EEE211A66}"/>
              </a:ext>
            </a:extLst>
          </p:cNvPr>
          <p:cNvSpPr>
            <a:spLocks noGrp="1"/>
          </p:cNvSpPr>
          <p:nvPr>
            <p:ph idx="1"/>
          </p:nvPr>
        </p:nvSpPr>
        <p:spPr>
          <a:xfrm>
            <a:off x="206031" y="1556442"/>
            <a:ext cx="8728435" cy="3248207"/>
          </a:xfrm>
        </p:spPr>
        <p:txBody>
          <a:bodyPr>
            <a:normAutofit/>
          </a:bodyPr>
          <a:lstStyle/>
          <a:p>
            <a:pPr marL="0" indent="0" algn="ctr">
              <a:buNone/>
            </a:pPr>
            <a:r>
              <a:rPr lang="en-GB" dirty="0"/>
              <a:t>Rosemary Pavoni</a:t>
            </a:r>
          </a:p>
          <a:p>
            <a:pPr marL="0" indent="0" algn="ctr">
              <a:buNone/>
            </a:pPr>
            <a:r>
              <a:rPr lang="en-GB" dirty="0"/>
              <a:t>Chair, West Sussex Partners in Care</a:t>
            </a:r>
          </a:p>
          <a:p>
            <a:pPr marL="0" indent="0">
              <a:buNone/>
            </a:pPr>
            <a:endParaRPr lang="en-GB" dirty="0"/>
          </a:p>
        </p:txBody>
      </p:sp>
    </p:spTree>
    <p:extLst>
      <p:ext uri="{BB962C8B-B14F-4D97-AF65-F5344CB8AC3E}">
        <p14:creationId xmlns:p14="http://schemas.microsoft.com/office/powerpoint/2010/main" val="225028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a:t>Becoming an employer of choice</a:t>
            </a:r>
          </a:p>
        </p:txBody>
      </p:sp>
      <p:sp>
        <p:nvSpPr>
          <p:cNvPr id="5" name="Content Placeholder 4">
            <a:extLst>
              <a:ext uri="{FF2B5EF4-FFF2-40B4-BE49-F238E27FC236}">
                <a16:creationId xmlns:a16="http://schemas.microsoft.com/office/drawing/2014/main" id="{6CE2F039-B020-4DCD-989B-C32EEE211A66}"/>
              </a:ext>
            </a:extLst>
          </p:cNvPr>
          <p:cNvSpPr>
            <a:spLocks noGrp="1"/>
          </p:cNvSpPr>
          <p:nvPr>
            <p:ph idx="1"/>
          </p:nvPr>
        </p:nvSpPr>
        <p:spPr>
          <a:xfrm>
            <a:off x="206031" y="1556442"/>
            <a:ext cx="8728435" cy="3248207"/>
          </a:xfrm>
        </p:spPr>
        <p:txBody>
          <a:bodyPr>
            <a:normAutofit/>
          </a:bodyPr>
          <a:lstStyle/>
          <a:p>
            <a:pPr marL="0" indent="0" algn="ctr">
              <a:buNone/>
            </a:pPr>
            <a:r>
              <a:rPr lang="en-GB" dirty="0"/>
              <a:t>Neil Eastwood</a:t>
            </a:r>
          </a:p>
          <a:p>
            <a:pPr marL="0" indent="0" algn="ctr">
              <a:buNone/>
            </a:pPr>
            <a:r>
              <a:rPr lang="en-GB" dirty="0"/>
              <a:t>Care Friends</a:t>
            </a:r>
          </a:p>
          <a:p>
            <a:pPr marL="0" indent="0">
              <a:buNone/>
            </a:pPr>
            <a:endParaRPr lang="en-GB" dirty="0"/>
          </a:p>
        </p:txBody>
      </p:sp>
    </p:spTree>
    <p:extLst>
      <p:ext uri="{BB962C8B-B14F-4D97-AF65-F5344CB8AC3E}">
        <p14:creationId xmlns:p14="http://schemas.microsoft.com/office/powerpoint/2010/main" val="268953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B2C5F-7209-EC44-AA04-882BE5D5B9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6" name="TextBox 5">
            <a:extLst>
              <a:ext uri="{FF2B5EF4-FFF2-40B4-BE49-F238E27FC236}">
                <a16:creationId xmlns:a16="http://schemas.microsoft.com/office/drawing/2014/main" id="{BA0208BB-4AF9-4946-B832-B0A6214C3BDC}"/>
              </a:ext>
            </a:extLst>
          </p:cNvPr>
          <p:cNvSpPr txBox="1"/>
          <p:nvPr/>
        </p:nvSpPr>
        <p:spPr>
          <a:xfrm>
            <a:off x="4098671" y="378604"/>
            <a:ext cx="4136852" cy="2662267"/>
          </a:xfrm>
          <a:prstGeom prst="rect">
            <a:avLst/>
          </a:prstGeom>
          <a:noFill/>
        </p:spPr>
        <p:txBody>
          <a:bodyPr wrap="square" rtlCol="0">
            <a:spAutoFit/>
          </a:bodyPr>
          <a:lstStyle/>
          <a:p>
            <a:pPr algn="r"/>
            <a:r>
              <a:rPr lang="en-GB" sz="2800" b="1" dirty="0">
                <a:highlight>
                  <a:srgbClr val="FFFF00"/>
                </a:highlight>
                <a:latin typeface="Arial" panose="020B0604020202020204" pitchFamily="34" charset="0"/>
                <a:cs typeface="Arial" panose="020B0604020202020204" pitchFamily="34" charset="0"/>
              </a:rPr>
              <a:t>Becoming an Employer of Choice</a:t>
            </a:r>
          </a:p>
          <a:p>
            <a:pPr algn="r"/>
            <a:r>
              <a:rPr lang="en-GB" sz="3000" b="1" dirty="0">
                <a:solidFill>
                  <a:schemeClr val="bg1"/>
                </a:solidFill>
                <a:latin typeface="Helvetica" pitchFamily="2" charset="0"/>
              </a:rPr>
              <a:t>		</a:t>
            </a:r>
          </a:p>
          <a:p>
            <a:pPr algn="r"/>
            <a:r>
              <a:rPr lang="en-GB" sz="2700" b="1" dirty="0">
                <a:solidFill>
                  <a:schemeClr val="bg1"/>
                </a:solidFill>
                <a:highlight>
                  <a:srgbClr val="000000"/>
                </a:highlight>
                <a:latin typeface="Arial" panose="020B0604020202020204" pitchFamily="34" charset="0"/>
                <a:ea typeface="Helvetica Neue" panose="02000503000000020004" pitchFamily="2" charset="0"/>
                <a:cs typeface="Arial" panose="020B0604020202020204" pitchFamily="34" charset="0"/>
              </a:rPr>
              <a:t>Neil Eastwood</a:t>
            </a:r>
          </a:p>
          <a:p>
            <a:pPr algn="r"/>
            <a:br>
              <a:rPr lang="en-GB" sz="2700" b="1" dirty="0">
                <a:latin typeface="Helvetica Neue" panose="02000503000000020004" pitchFamily="2" charset="0"/>
                <a:ea typeface="Helvetica Neue" panose="02000503000000020004" pitchFamily="2" charset="0"/>
                <a:cs typeface="Helvetica Neue" panose="02000503000000020004" pitchFamily="2" charset="0"/>
              </a:rPr>
            </a:br>
            <a:endParaRPr lang="en-GB" sz="27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angle 9">
            <a:extLst>
              <a:ext uri="{FF2B5EF4-FFF2-40B4-BE49-F238E27FC236}">
                <a16:creationId xmlns:a16="http://schemas.microsoft.com/office/drawing/2014/main" id="{12947D6F-9D93-D54B-A4B6-491DAD042F18}"/>
              </a:ext>
            </a:extLst>
          </p:cNvPr>
          <p:cNvSpPr/>
          <p:nvPr/>
        </p:nvSpPr>
        <p:spPr>
          <a:xfrm>
            <a:off x="7064584" y="6479396"/>
            <a:ext cx="2079415" cy="246221"/>
          </a:xfrm>
          <a:prstGeom prst="rect">
            <a:avLst/>
          </a:prstGeom>
        </p:spPr>
        <p:txBody>
          <a:bodyPr wrap="non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Ian Schneider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r>
              <a:rPr lang="en-GB" sz="1000" dirty="0">
                <a:solidFill>
                  <a:schemeClr val="bg1"/>
                </a:solidFill>
              </a:rPr>
              <a:t> </a:t>
            </a:r>
          </a:p>
        </p:txBody>
      </p:sp>
    </p:spTree>
    <p:extLst>
      <p:ext uri="{BB962C8B-B14F-4D97-AF65-F5344CB8AC3E}">
        <p14:creationId xmlns:p14="http://schemas.microsoft.com/office/powerpoint/2010/main" val="168499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D90C80-16DD-5842-A11C-0DE241331B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856" y="0"/>
            <a:ext cx="9104143" cy="6821534"/>
          </a:xfrm>
          <a:prstGeom prst="rect">
            <a:avLst/>
          </a:prstGeom>
        </p:spPr>
      </p:pic>
      <p:sp>
        <p:nvSpPr>
          <p:cNvPr id="8" name="TextBox 7">
            <a:extLst>
              <a:ext uri="{FF2B5EF4-FFF2-40B4-BE49-F238E27FC236}">
                <a16:creationId xmlns:a16="http://schemas.microsoft.com/office/drawing/2014/main" id="{D3EDB275-AB14-6348-A290-2C9CC53C0016}"/>
              </a:ext>
            </a:extLst>
          </p:cNvPr>
          <p:cNvSpPr txBox="1"/>
          <p:nvPr/>
        </p:nvSpPr>
        <p:spPr>
          <a:xfrm>
            <a:off x="291913" y="215701"/>
            <a:ext cx="7430784" cy="507831"/>
          </a:xfrm>
          <a:prstGeom prst="rect">
            <a:avLst/>
          </a:prstGeom>
          <a:noFill/>
        </p:spPr>
        <p:txBody>
          <a:bodyPr wrap="square" rtlCol="0">
            <a:spAutoFit/>
          </a:bodyPr>
          <a:lstStyle/>
          <a:p>
            <a:r>
              <a:rPr lang="en-GB" sz="2700" b="1"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Make orientation a white glove experience</a:t>
            </a:r>
          </a:p>
        </p:txBody>
      </p:sp>
      <p:sp>
        <p:nvSpPr>
          <p:cNvPr id="9" name="TextBox 8">
            <a:extLst>
              <a:ext uri="{FF2B5EF4-FFF2-40B4-BE49-F238E27FC236}">
                <a16:creationId xmlns:a16="http://schemas.microsoft.com/office/drawing/2014/main" id="{4AB7270E-99D5-854E-856F-13B3F2D8E067}"/>
              </a:ext>
            </a:extLst>
          </p:cNvPr>
          <p:cNvSpPr txBox="1"/>
          <p:nvPr/>
        </p:nvSpPr>
        <p:spPr>
          <a:xfrm>
            <a:off x="3646862" y="1734090"/>
            <a:ext cx="3668338" cy="507831"/>
          </a:xfrm>
          <a:prstGeom prst="rect">
            <a:avLst/>
          </a:prstGeom>
          <a:noFill/>
        </p:spPr>
        <p:txBody>
          <a:bodyPr wrap="square" rtlCol="0">
            <a:spAutoFit/>
          </a:bodyPr>
          <a:lstStyle/>
          <a:p>
            <a:r>
              <a:rPr lang="en-GB" sz="2700" b="1"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Boss says welcome</a:t>
            </a:r>
          </a:p>
        </p:txBody>
      </p:sp>
      <p:sp>
        <p:nvSpPr>
          <p:cNvPr id="10" name="TextBox 9">
            <a:extLst>
              <a:ext uri="{FF2B5EF4-FFF2-40B4-BE49-F238E27FC236}">
                <a16:creationId xmlns:a16="http://schemas.microsoft.com/office/drawing/2014/main" id="{E1B92FE6-E457-1447-A147-2C489BAD4445}"/>
              </a:ext>
            </a:extLst>
          </p:cNvPr>
          <p:cNvSpPr txBox="1"/>
          <p:nvPr/>
        </p:nvSpPr>
        <p:spPr>
          <a:xfrm>
            <a:off x="3646861" y="939233"/>
            <a:ext cx="3543529" cy="507831"/>
          </a:xfrm>
          <a:prstGeom prst="rect">
            <a:avLst/>
          </a:prstGeom>
          <a:noFill/>
        </p:spPr>
        <p:txBody>
          <a:bodyPr wrap="square" rtlCol="0">
            <a:spAutoFit/>
          </a:bodyPr>
          <a:lstStyle/>
          <a:p>
            <a:r>
              <a:rPr lang="en-GB" sz="2700" b="1"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Clear orientation</a:t>
            </a:r>
          </a:p>
        </p:txBody>
      </p:sp>
      <p:sp>
        <p:nvSpPr>
          <p:cNvPr id="11" name="TextBox 10">
            <a:extLst>
              <a:ext uri="{FF2B5EF4-FFF2-40B4-BE49-F238E27FC236}">
                <a16:creationId xmlns:a16="http://schemas.microsoft.com/office/drawing/2014/main" id="{421697B1-5D57-2E47-8333-6D43C8C88393}"/>
              </a:ext>
            </a:extLst>
          </p:cNvPr>
          <p:cNvSpPr txBox="1"/>
          <p:nvPr/>
        </p:nvSpPr>
        <p:spPr>
          <a:xfrm>
            <a:off x="3646861" y="2565355"/>
            <a:ext cx="3247563" cy="507831"/>
          </a:xfrm>
          <a:prstGeom prst="rect">
            <a:avLst/>
          </a:prstGeom>
          <a:noFill/>
        </p:spPr>
        <p:txBody>
          <a:bodyPr wrap="square" rtlCol="0">
            <a:spAutoFit/>
          </a:bodyPr>
          <a:lstStyle/>
          <a:p>
            <a:r>
              <a:rPr lang="en-GB" sz="2700" b="1"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Peer Mentor</a:t>
            </a:r>
          </a:p>
        </p:txBody>
      </p:sp>
    </p:spTree>
    <p:extLst>
      <p:ext uri="{BB962C8B-B14F-4D97-AF65-F5344CB8AC3E}">
        <p14:creationId xmlns:p14="http://schemas.microsoft.com/office/powerpoint/2010/main" val="238003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1D45F2-A209-884A-98A5-2F52A1B62481}"/>
              </a:ext>
            </a:extLst>
          </p:cNvPr>
          <p:cNvSpPr txBox="1"/>
          <p:nvPr/>
        </p:nvSpPr>
        <p:spPr>
          <a:xfrm>
            <a:off x="291913" y="215701"/>
            <a:ext cx="743078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rPr>
              <a:t>Bake in Recognition</a:t>
            </a:r>
          </a:p>
        </p:txBody>
      </p:sp>
      <p:pic>
        <p:nvPicPr>
          <p:cNvPr id="3" name="Picture 2">
            <a:extLst>
              <a:ext uri="{FF2B5EF4-FFF2-40B4-BE49-F238E27FC236}">
                <a16:creationId xmlns:a16="http://schemas.microsoft.com/office/drawing/2014/main" id="{C632EB55-72A1-F044-8879-7D1B1C422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2934" y="1067273"/>
            <a:ext cx="2954993" cy="5094514"/>
          </a:xfrm>
          <a:prstGeom prst="rect">
            <a:avLst/>
          </a:prstGeom>
        </p:spPr>
      </p:pic>
      <p:sp>
        <p:nvSpPr>
          <p:cNvPr id="7" name="TextBox 6">
            <a:extLst>
              <a:ext uri="{FF2B5EF4-FFF2-40B4-BE49-F238E27FC236}">
                <a16:creationId xmlns:a16="http://schemas.microsoft.com/office/drawing/2014/main" id="{645263A8-B793-FF4C-A369-27AA8CC12447}"/>
              </a:ext>
            </a:extLst>
          </p:cNvPr>
          <p:cNvSpPr txBox="1"/>
          <p:nvPr/>
        </p:nvSpPr>
        <p:spPr>
          <a:xfrm>
            <a:off x="520147" y="1820409"/>
            <a:ext cx="5840896" cy="3970318"/>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36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Helvetica Neue" panose="02000503000000020004" pitchFamily="2" charset="0"/>
                <a:cs typeface="Arial" panose="020B0604020202020204" pitchFamily="34" charset="0"/>
              </a:rPr>
              <a:t>Public praise </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36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Helvetica Neue" panose="02000503000000020004" pitchFamily="2" charset="0"/>
                <a:cs typeface="Arial" panose="020B0604020202020204" pitchFamily="34" charset="0"/>
              </a:rPr>
              <a:t>Letter home x1 a year</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36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Helvetica Neue" panose="02000503000000020004" pitchFamily="2" charset="0"/>
                <a:cs typeface="Arial" panose="020B0604020202020204" pitchFamily="34" charset="0"/>
              </a:rPr>
              <a:t>Display and share thank you letters</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36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Helvetica Neue" panose="02000503000000020004" pitchFamily="2" charset="0"/>
                <a:cs typeface="Arial" panose="020B0604020202020204" pitchFamily="34" charset="0"/>
              </a:rPr>
              <a:t>Recognition of service and performance</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3600" b="1" i="0" u="none" strike="noStrike" kern="1200" cap="none" spc="0" normalizeH="0" baseline="0" noProof="0" dirty="0">
              <a:ln>
                <a:noFill/>
              </a:ln>
              <a:solidFill>
                <a:prstClr val="white"/>
              </a:solidFill>
              <a:effectLst/>
              <a:highlight>
                <a:srgbClr val="FFFF00"/>
              </a:highligh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5386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663E81-811A-914E-8AA5-921D6CB779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52C1D05-E0AB-A146-8CA4-E0053C5CD4B7}"/>
              </a:ext>
            </a:extLst>
          </p:cNvPr>
          <p:cNvSpPr txBox="1"/>
          <p:nvPr/>
        </p:nvSpPr>
        <p:spPr>
          <a:xfrm>
            <a:off x="291912" y="215701"/>
            <a:ext cx="8482217" cy="646331"/>
          </a:xfrm>
          <a:prstGeom prst="rect">
            <a:avLst/>
          </a:prstGeom>
          <a:noFill/>
        </p:spPr>
        <p:txBody>
          <a:bodyPr wrap="square" rtlCol="0">
            <a:spAutoFit/>
          </a:bodyPr>
          <a:lstStyle/>
          <a:p>
            <a:r>
              <a:rPr lang="en-GB" sz="3600" b="1"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Signs you are an Employer of Choice</a:t>
            </a:r>
          </a:p>
        </p:txBody>
      </p:sp>
      <p:sp>
        <p:nvSpPr>
          <p:cNvPr id="5" name="TextBox 4">
            <a:extLst>
              <a:ext uri="{FF2B5EF4-FFF2-40B4-BE49-F238E27FC236}">
                <a16:creationId xmlns:a16="http://schemas.microsoft.com/office/drawing/2014/main" id="{C7039839-9348-2047-99F4-319F57A53F09}"/>
              </a:ext>
            </a:extLst>
          </p:cNvPr>
          <p:cNvSpPr txBox="1"/>
          <p:nvPr/>
        </p:nvSpPr>
        <p:spPr>
          <a:xfrm>
            <a:off x="162337" y="2428855"/>
            <a:ext cx="6680251" cy="3416320"/>
          </a:xfrm>
          <a:prstGeom prst="rect">
            <a:avLst/>
          </a:prstGeom>
          <a:noFill/>
        </p:spPr>
        <p:txBody>
          <a:bodyPr wrap="square" rtlCol="0">
            <a:spAutoFit/>
          </a:bodyPr>
          <a:lstStyle/>
          <a:p>
            <a:pPr marL="514350" indent="-514350">
              <a:buFont typeface="+mj-lt"/>
              <a:buAutoNum type="arabicPeriod"/>
            </a:pPr>
            <a:r>
              <a:rPr lang="en-GB" sz="3600" b="1" dirty="0">
                <a:highlight>
                  <a:srgbClr val="FFFF00"/>
                </a:highlight>
                <a:latin typeface="Arial" panose="020B0604020202020204" pitchFamily="34" charset="0"/>
                <a:ea typeface="Helvetica Neue" panose="02000503000000020004" pitchFamily="2" charset="0"/>
                <a:cs typeface="Arial" panose="020B0604020202020204" pitchFamily="34" charset="0"/>
              </a:rPr>
              <a:t>Clear Career Ladder</a:t>
            </a:r>
          </a:p>
          <a:p>
            <a:pPr marL="514350" indent="-514350">
              <a:buFont typeface="+mj-lt"/>
              <a:buAutoNum type="arabicPeriod"/>
            </a:pPr>
            <a:r>
              <a:rPr lang="en-GB" sz="3600" b="1" dirty="0">
                <a:highlight>
                  <a:srgbClr val="FFFF00"/>
                </a:highlight>
                <a:latin typeface="Arial" panose="020B0604020202020204" pitchFamily="34" charset="0"/>
                <a:ea typeface="Helvetica Neue" panose="02000503000000020004" pitchFamily="2" charset="0"/>
                <a:cs typeface="Arial" panose="020B0604020202020204" pitchFamily="34" charset="0"/>
              </a:rPr>
              <a:t>Ask for opinions regularly</a:t>
            </a:r>
          </a:p>
          <a:p>
            <a:pPr marL="514350" indent="-514350">
              <a:buFont typeface="+mj-lt"/>
              <a:buAutoNum type="arabicPeriod"/>
            </a:pPr>
            <a:r>
              <a:rPr lang="en-GB" sz="3600" b="1" dirty="0">
                <a:highlight>
                  <a:srgbClr val="FFFF00"/>
                </a:highlight>
                <a:latin typeface="Arial" panose="020B0604020202020204" pitchFamily="34" charset="0"/>
                <a:ea typeface="Helvetica Neue" panose="02000503000000020004" pitchFamily="2" charset="0"/>
                <a:cs typeface="Arial" panose="020B0604020202020204" pitchFamily="34" charset="0"/>
              </a:rPr>
              <a:t>Joint problem-solving</a:t>
            </a:r>
          </a:p>
          <a:p>
            <a:pPr marL="514350" indent="-514350">
              <a:buFont typeface="+mj-lt"/>
              <a:buAutoNum type="arabicPeriod"/>
            </a:pPr>
            <a:r>
              <a:rPr lang="en-GB" sz="3600" b="1" dirty="0">
                <a:highlight>
                  <a:srgbClr val="FFFF00"/>
                </a:highlight>
                <a:latin typeface="Arial" panose="020B0604020202020204" pitchFamily="34" charset="0"/>
                <a:ea typeface="Helvetica Neue" panose="02000503000000020004" pitchFamily="2" charset="0"/>
                <a:cs typeface="Arial" panose="020B0604020202020204" pitchFamily="34" charset="0"/>
              </a:rPr>
              <a:t>Soft Skills training</a:t>
            </a:r>
          </a:p>
          <a:p>
            <a:pPr marL="514350" indent="-514350">
              <a:buFont typeface="+mj-lt"/>
              <a:buAutoNum type="arabicPeriod"/>
            </a:pPr>
            <a:r>
              <a:rPr lang="en-GB" sz="3600" b="1" dirty="0">
                <a:highlight>
                  <a:srgbClr val="FFFF00"/>
                </a:highlight>
                <a:latin typeface="Arial" panose="020B0604020202020204" pitchFamily="34" charset="0"/>
                <a:ea typeface="Helvetica Neue" panose="02000503000000020004" pitchFamily="2" charset="0"/>
                <a:cs typeface="Arial" panose="020B0604020202020204" pitchFamily="34" charset="0"/>
              </a:rPr>
              <a:t>Regular appreciation</a:t>
            </a:r>
          </a:p>
          <a:p>
            <a:pPr marL="514350" indent="-514350">
              <a:buFont typeface="+mj-lt"/>
              <a:buAutoNum type="arabicPeriod"/>
            </a:pPr>
            <a:endParaRPr lang="en-GB" sz="3600" b="1" dirty="0">
              <a:solidFill>
                <a:schemeClr val="bg1"/>
              </a:solidFill>
              <a:highlight>
                <a:srgbClr val="FFFF00"/>
              </a:highlight>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2507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F9B991-AA72-6442-8A8C-894B410AE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41F27CB3-2FA0-4743-92D3-D7F5095B2B5B}"/>
              </a:ext>
            </a:extLst>
          </p:cNvPr>
          <p:cNvSpPr/>
          <p:nvPr/>
        </p:nvSpPr>
        <p:spPr>
          <a:xfrm>
            <a:off x="404877" y="357915"/>
            <a:ext cx="5556329" cy="600805"/>
          </a:xfrm>
          <a:prstGeom prst="rect">
            <a:avLst/>
          </a:prstGeom>
        </p:spPr>
        <p:txBody>
          <a:bodyPr wrap="none">
            <a:spAutoFit/>
          </a:bodyPr>
          <a:lstStyle/>
          <a:p>
            <a:pPr>
              <a:lnSpc>
                <a:spcPct val="107000"/>
              </a:lnSpc>
              <a:spcAft>
                <a:spcPts val="600"/>
              </a:spcAft>
            </a:pPr>
            <a:r>
              <a:rPr lang="en-GB" sz="3200" b="1" dirty="0">
                <a:highlight>
                  <a:srgbClr val="F3FAF7"/>
                </a:highlight>
                <a:latin typeface="Helvetica" pitchFamily="2" charset="0"/>
                <a:ea typeface="Calibri" panose="020F0502020204030204" pitchFamily="34" charset="0"/>
                <a:cs typeface="Times New Roman" panose="02020603050405020304" pitchFamily="18" charset="0"/>
              </a:rPr>
              <a:t>Hero of the month £15 - £35</a:t>
            </a:r>
          </a:p>
        </p:txBody>
      </p:sp>
      <p:sp>
        <p:nvSpPr>
          <p:cNvPr id="6" name="Rectangle 5">
            <a:extLst>
              <a:ext uri="{FF2B5EF4-FFF2-40B4-BE49-F238E27FC236}">
                <a16:creationId xmlns:a16="http://schemas.microsoft.com/office/drawing/2014/main" id="{F1F9B543-BA6E-E74A-8546-1718ED71F2A3}"/>
              </a:ext>
            </a:extLst>
          </p:cNvPr>
          <p:cNvSpPr/>
          <p:nvPr/>
        </p:nvSpPr>
        <p:spPr>
          <a:xfrm>
            <a:off x="186777" y="4363853"/>
            <a:ext cx="7313953" cy="600805"/>
          </a:xfrm>
          <a:prstGeom prst="rect">
            <a:avLst/>
          </a:prstGeom>
        </p:spPr>
        <p:txBody>
          <a:bodyPr wrap="square">
            <a:spAutoFit/>
          </a:bodyPr>
          <a:lstStyle/>
          <a:p>
            <a:pPr>
              <a:lnSpc>
                <a:spcPct val="107000"/>
              </a:lnSpc>
              <a:spcAft>
                <a:spcPts val="600"/>
              </a:spcAft>
            </a:pPr>
            <a:r>
              <a:rPr lang="en-GB" sz="3200" b="1" dirty="0">
                <a:highlight>
                  <a:srgbClr val="F3FAF7"/>
                </a:highlight>
                <a:latin typeface="Helvetica" pitchFamily="2" charset="0"/>
                <a:ea typeface="Calibri" panose="020F0502020204030204" pitchFamily="34" charset="0"/>
                <a:cs typeface="Times New Roman" panose="02020603050405020304" pitchFamily="18" charset="0"/>
              </a:rPr>
              <a:t>Covid-19 related appreciation £10+</a:t>
            </a:r>
          </a:p>
        </p:txBody>
      </p:sp>
      <p:sp>
        <p:nvSpPr>
          <p:cNvPr id="7" name="Rectangle 6">
            <a:extLst>
              <a:ext uri="{FF2B5EF4-FFF2-40B4-BE49-F238E27FC236}">
                <a16:creationId xmlns:a16="http://schemas.microsoft.com/office/drawing/2014/main" id="{D1EF71F2-2852-7F40-A638-FCEC43D5E82E}"/>
              </a:ext>
            </a:extLst>
          </p:cNvPr>
          <p:cNvSpPr/>
          <p:nvPr/>
        </p:nvSpPr>
        <p:spPr>
          <a:xfrm>
            <a:off x="436717" y="1174609"/>
            <a:ext cx="6335144" cy="600805"/>
          </a:xfrm>
          <a:prstGeom prst="rect">
            <a:avLst/>
          </a:prstGeom>
        </p:spPr>
        <p:txBody>
          <a:bodyPr wrap="square">
            <a:spAutoFit/>
          </a:bodyPr>
          <a:lstStyle/>
          <a:p>
            <a:pPr>
              <a:lnSpc>
                <a:spcPct val="107000"/>
              </a:lnSpc>
              <a:spcAft>
                <a:spcPts val="600"/>
              </a:spcAft>
            </a:pPr>
            <a:r>
              <a:rPr lang="en-GB" sz="3200" b="1" dirty="0">
                <a:highlight>
                  <a:srgbClr val="F3FAF7"/>
                </a:highlight>
                <a:latin typeface="Helvetica" pitchFamily="2" charset="0"/>
                <a:ea typeface="Calibri" panose="020F0502020204030204" pitchFamily="34" charset="0"/>
                <a:cs typeface="Times New Roman" panose="02020603050405020304" pitchFamily="18" charset="0"/>
              </a:rPr>
              <a:t>Completing internal training £5</a:t>
            </a:r>
          </a:p>
        </p:txBody>
      </p:sp>
      <p:sp>
        <p:nvSpPr>
          <p:cNvPr id="8" name="Rectangle 7">
            <a:extLst>
              <a:ext uri="{FF2B5EF4-FFF2-40B4-BE49-F238E27FC236}">
                <a16:creationId xmlns:a16="http://schemas.microsoft.com/office/drawing/2014/main" id="{21F22D3B-7D98-464E-835F-F1E5A0DE3CF1}"/>
              </a:ext>
            </a:extLst>
          </p:cNvPr>
          <p:cNvSpPr/>
          <p:nvPr/>
        </p:nvSpPr>
        <p:spPr>
          <a:xfrm>
            <a:off x="404877" y="1916653"/>
            <a:ext cx="5123518" cy="600805"/>
          </a:xfrm>
          <a:prstGeom prst="rect">
            <a:avLst/>
          </a:prstGeom>
        </p:spPr>
        <p:txBody>
          <a:bodyPr wrap="none">
            <a:spAutoFit/>
          </a:bodyPr>
          <a:lstStyle/>
          <a:p>
            <a:pPr>
              <a:lnSpc>
                <a:spcPct val="107000"/>
              </a:lnSpc>
              <a:spcAft>
                <a:spcPts val="600"/>
              </a:spcAft>
            </a:pPr>
            <a:r>
              <a:rPr lang="en-GB" sz="3200" b="1" dirty="0">
                <a:highlight>
                  <a:srgbClr val="F3FAF7"/>
                </a:highlight>
                <a:latin typeface="Helvetica" pitchFamily="2" charset="0"/>
                <a:ea typeface="Calibri" panose="020F0502020204030204" pitchFamily="34" charset="0"/>
                <a:cs typeface="Times New Roman" panose="02020603050405020304" pitchFamily="18" charset="0"/>
              </a:rPr>
              <a:t>100% attendance £5 - £15</a:t>
            </a:r>
          </a:p>
        </p:txBody>
      </p:sp>
      <p:sp>
        <p:nvSpPr>
          <p:cNvPr id="9" name="Rectangle 8">
            <a:extLst>
              <a:ext uri="{FF2B5EF4-FFF2-40B4-BE49-F238E27FC236}">
                <a16:creationId xmlns:a16="http://schemas.microsoft.com/office/drawing/2014/main" id="{8E9C0F4C-2029-AC4F-9074-278F41002C9F}"/>
              </a:ext>
            </a:extLst>
          </p:cNvPr>
          <p:cNvSpPr/>
          <p:nvPr/>
        </p:nvSpPr>
        <p:spPr>
          <a:xfrm>
            <a:off x="-131997" y="5105897"/>
            <a:ext cx="9089220" cy="600805"/>
          </a:xfrm>
          <a:prstGeom prst="rect">
            <a:avLst/>
          </a:prstGeom>
        </p:spPr>
        <p:txBody>
          <a:bodyPr wrap="square">
            <a:spAutoFit/>
          </a:bodyPr>
          <a:lstStyle/>
          <a:p>
            <a:pPr marL="342900">
              <a:lnSpc>
                <a:spcPct val="107000"/>
              </a:lnSpc>
              <a:spcAft>
                <a:spcPts val="600"/>
              </a:spcAft>
            </a:pPr>
            <a:r>
              <a:rPr lang="en-GB" sz="3200" b="1" dirty="0">
                <a:highlight>
                  <a:srgbClr val="F3FAF7"/>
                </a:highlight>
                <a:latin typeface="Helvetica" pitchFamily="2" charset="0"/>
                <a:ea typeface="Calibri" panose="020F0502020204030204" pitchFamily="34" charset="0"/>
                <a:cs typeface="Times New Roman" panose="02020603050405020304" pitchFamily="18" charset="0"/>
              </a:rPr>
              <a:t>Picking up a shift at short notice £5</a:t>
            </a:r>
          </a:p>
        </p:txBody>
      </p:sp>
      <p:sp>
        <p:nvSpPr>
          <p:cNvPr id="10" name="Rectangle 9">
            <a:extLst>
              <a:ext uri="{FF2B5EF4-FFF2-40B4-BE49-F238E27FC236}">
                <a16:creationId xmlns:a16="http://schemas.microsoft.com/office/drawing/2014/main" id="{F1F65113-5F3C-4146-A8FF-77100CDBC14A}"/>
              </a:ext>
            </a:extLst>
          </p:cNvPr>
          <p:cNvSpPr/>
          <p:nvPr/>
        </p:nvSpPr>
        <p:spPr>
          <a:xfrm>
            <a:off x="186777" y="5989179"/>
            <a:ext cx="5501827" cy="600805"/>
          </a:xfrm>
          <a:prstGeom prst="rect">
            <a:avLst/>
          </a:prstGeom>
        </p:spPr>
        <p:txBody>
          <a:bodyPr wrap="none">
            <a:spAutoFit/>
          </a:bodyPr>
          <a:lstStyle/>
          <a:p>
            <a:pPr>
              <a:lnSpc>
                <a:spcPct val="107000"/>
              </a:lnSpc>
              <a:spcAft>
                <a:spcPts val="600"/>
              </a:spcAft>
            </a:pPr>
            <a:r>
              <a:rPr lang="en-GB" sz="3200" b="1" dirty="0">
                <a:highlight>
                  <a:srgbClr val="F3FAF7"/>
                </a:highlight>
                <a:latin typeface="Helvetica" pitchFamily="2" charset="0"/>
                <a:ea typeface="Calibri" panose="020F0502020204030204" pitchFamily="34" charset="0"/>
                <a:cs typeface="Times New Roman" panose="02020603050405020304" pitchFamily="18" charset="0"/>
              </a:rPr>
              <a:t>Mentoring new starters £5+</a:t>
            </a:r>
          </a:p>
        </p:txBody>
      </p:sp>
      <p:sp>
        <p:nvSpPr>
          <p:cNvPr id="12" name="Rectangle 11">
            <a:extLst>
              <a:ext uri="{FF2B5EF4-FFF2-40B4-BE49-F238E27FC236}">
                <a16:creationId xmlns:a16="http://schemas.microsoft.com/office/drawing/2014/main" id="{987BD4A8-9539-3746-9853-24D337220BD4}"/>
              </a:ext>
            </a:extLst>
          </p:cNvPr>
          <p:cNvSpPr/>
          <p:nvPr/>
        </p:nvSpPr>
        <p:spPr>
          <a:xfrm>
            <a:off x="7422054" y="6602984"/>
            <a:ext cx="1721946" cy="215444"/>
          </a:xfrm>
          <a:prstGeom prst="rect">
            <a:avLst/>
          </a:prstGeom>
        </p:spPr>
        <p:txBody>
          <a:bodyPr wrap="none">
            <a:spAutoFit/>
          </a:bodyPr>
          <a:lstStyle/>
          <a:p>
            <a:r>
              <a:rPr lang="en-GB" sz="800" dirty="0"/>
              <a:t>Photo by </a:t>
            </a:r>
            <a:r>
              <a:rPr lang="en-GB" sz="800" dirty="0">
                <a:hlinkClick r:id="rId3">
                  <a:extLst>
                    <a:ext uri="{A12FA001-AC4F-418D-AE19-62706E023703}">
                      <ahyp:hlinkClr xmlns:ahyp="http://schemas.microsoft.com/office/drawing/2018/hyperlinkcolor" val="tx"/>
                    </a:ext>
                  </a:extLst>
                </a:hlinkClick>
              </a:rPr>
              <a:t>Aaron Burden</a:t>
            </a:r>
            <a:r>
              <a:rPr lang="en-GB" sz="800" dirty="0"/>
              <a:t> on </a:t>
            </a:r>
            <a:r>
              <a:rPr lang="en-GB" sz="800" dirty="0">
                <a:hlinkClick r:id="rId4">
                  <a:extLst>
                    <a:ext uri="{A12FA001-AC4F-418D-AE19-62706E023703}">
                      <ahyp:hlinkClr xmlns:ahyp="http://schemas.microsoft.com/office/drawing/2018/hyperlinkcolor" val="tx"/>
                    </a:ext>
                  </a:extLst>
                </a:hlinkClick>
              </a:rPr>
              <a:t>Unsplash</a:t>
            </a:r>
            <a:r>
              <a:rPr lang="en-GB" sz="800" dirty="0"/>
              <a:t> </a:t>
            </a:r>
          </a:p>
        </p:txBody>
      </p:sp>
    </p:spTree>
    <p:extLst>
      <p:ext uri="{BB962C8B-B14F-4D97-AF65-F5344CB8AC3E}">
        <p14:creationId xmlns:p14="http://schemas.microsoft.com/office/powerpoint/2010/main" val="25639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47CA18-01C4-AC4B-8C5C-C1A1F5D547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7064F1CE-4C0F-034E-9079-418742D77117}"/>
              </a:ext>
            </a:extLst>
          </p:cNvPr>
          <p:cNvSpPr/>
          <p:nvPr/>
        </p:nvSpPr>
        <p:spPr>
          <a:xfrm>
            <a:off x="5999871" y="1069669"/>
            <a:ext cx="3082832" cy="415498"/>
          </a:xfrm>
          <a:prstGeom prst="rect">
            <a:avLst/>
          </a:prstGeom>
        </p:spPr>
        <p:txBody>
          <a:bodyPr wrap="none">
            <a:spAutoFit/>
          </a:bodyPr>
          <a:lstStyle/>
          <a:p>
            <a:r>
              <a:rPr lang="en-GB" sz="2100" b="1"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neil@carefriends.co.uk</a:t>
            </a:r>
            <a:endParaRPr lang="en-GB" sz="2100" dirty="0">
              <a:highlight>
                <a:srgbClr val="FFFF00"/>
              </a:highlight>
            </a:endParaRPr>
          </a:p>
        </p:txBody>
      </p:sp>
      <p:sp>
        <p:nvSpPr>
          <p:cNvPr id="4" name="Rectangle 3">
            <a:extLst>
              <a:ext uri="{FF2B5EF4-FFF2-40B4-BE49-F238E27FC236}">
                <a16:creationId xmlns:a16="http://schemas.microsoft.com/office/drawing/2014/main" id="{969EAE21-6985-A845-9267-89ED0C544F6E}"/>
              </a:ext>
            </a:extLst>
          </p:cNvPr>
          <p:cNvSpPr/>
          <p:nvPr/>
        </p:nvSpPr>
        <p:spPr>
          <a:xfrm>
            <a:off x="7339918" y="6517078"/>
            <a:ext cx="1742785" cy="213585"/>
          </a:xfrm>
          <a:prstGeom prst="rect">
            <a:avLst/>
          </a:prstGeom>
        </p:spPr>
        <p:txBody>
          <a:bodyPr wrap="none">
            <a:spAutoFit/>
          </a:bodyPr>
          <a:lstStyle/>
          <a:p>
            <a:r>
              <a:rPr lang="en-GB" sz="788" dirty="0">
                <a:solidFill>
                  <a:schemeClr val="bg1"/>
                </a:solidFill>
              </a:rPr>
              <a:t>Photo by </a:t>
            </a:r>
            <a:r>
              <a:rPr lang="en-GB" sz="788" dirty="0">
                <a:solidFill>
                  <a:schemeClr val="bg1"/>
                </a:solidFill>
                <a:hlinkClick r:id="rId3">
                  <a:extLst>
                    <a:ext uri="{A12FA001-AC4F-418D-AE19-62706E023703}">
                      <ahyp:hlinkClr xmlns:ahyp="http://schemas.microsoft.com/office/drawing/2018/hyperlinkcolor" val="tx"/>
                    </a:ext>
                  </a:extLst>
                </a:hlinkClick>
              </a:rPr>
              <a:t>Edwin Andrade</a:t>
            </a:r>
            <a:r>
              <a:rPr lang="en-GB" sz="788" dirty="0">
                <a:solidFill>
                  <a:schemeClr val="bg1"/>
                </a:solidFill>
              </a:rPr>
              <a:t> on </a:t>
            </a:r>
            <a:r>
              <a:rPr lang="en-GB" sz="788" dirty="0">
                <a:solidFill>
                  <a:schemeClr val="bg1"/>
                </a:solidFill>
                <a:hlinkClick r:id="rId4">
                  <a:extLst>
                    <a:ext uri="{A12FA001-AC4F-418D-AE19-62706E023703}">
                      <ahyp:hlinkClr xmlns:ahyp="http://schemas.microsoft.com/office/drawing/2018/hyperlinkcolor" val="tx"/>
                    </a:ext>
                  </a:extLst>
                </a:hlinkClick>
              </a:rPr>
              <a:t>Unsplash</a:t>
            </a:r>
            <a:r>
              <a:rPr lang="en-GB" sz="788" dirty="0">
                <a:solidFill>
                  <a:schemeClr val="bg1"/>
                </a:solidFill>
              </a:rPr>
              <a:t> </a:t>
            </a:r>
          </a:p>
        </p:txBody>
      </p:sp>
    </p:spTree>
    <p:extLst>
      <p:ext uri="{BB962C8B-B14F-4D97-AF65-F5344CB8AC3E}">
        <p14:creationId xmlns:p14="http://schemas.microsoft.com/office/powerpoint/2010/main" val="373498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err="1"/>
              <a:t>Mentimeter</a:t>
            </a:r>
            <a:r>
              <a:rPr lang="en-GB" dirty="0"/>
              <a:t> survey</a:t>
            </a:r>
          </a:p>
        </p:txBody>
      </p:sp>
      <p:sp>
        <p:nvSpPr>
          <p:cNvPr id="5" name="Content Placeholder 4">
            <a:extLst>
              <a:ext uri="{FF2B5EF4-FFF2-40B4-BE49-F238E27FC236}">
                <a16:creationId xmlns:a16="http://schemas.microsoft.com/office/drawing/2014/main" id="{6CE2F039-B020-4DCD-989B-C32EEE211A66}"/>
              </a:ext>
            </a:extLst>
          </p:cNvPr>
          <p:cNvSpPr>
            <a:spLocks noGrp="1"/>
          </p:cNvSpPr>
          <p:nvPr>
            <p:ph idx="1"/>
          </p:nvPr>
        </p:nvSpPr>
        <p:spPr>
          <a:xfrm>
            <a:off x="206031" y="1556442"/>
            <a:ext cx="8728435" cy="3248207"/>
          </a:xfrm>
        </p:spPr>
        <p:txBody>
          <a:bodyPr>
            <a:normAutofit/>
          </a:bodyPr>
          <a:lstStyle/>
          <a:p>
            <a:pPr marL="0" indent="0" algn="ctr">
              <a:buNone/>
            </a:pPr>
            <a:r>
              <a:rPr lang="en-GB" dirty="0"/>
              <a:t>Hayley Crosby</a:t>
            </a:r>
          </a:p>
          <a:p>
            <a:pPr marL="0" indent="0" algn="ctr">
              <a:buNone/>
            </a:pPr>
            <a:r>
              <a:rPr lang="en-GB" dirty="0"/>
              <a:t>West Sussex Partners in Care</a:t>
            </a:r>
          </a:p>
          <a:p>
            <a:pPr marL="0" indent="0" algn="ctr">
              <a:buNone/>
            </a:pPr>
            <a:endParaRPr lang="en-GB" dirty="0"/>
          </a:p>
          <a:p>
            <a:pPr marL="0" indent="0" algn="ctr">
              <a:buNone/>
            </a:pPr>
            <a:endParaRPr lang="en-GB" dirty="0"/>
          </a:p>
          <a:p>
            <a:pPr marL="0" indent="0" algn="ctr">
              <a:buNone/>
            </a:pPr>
            <a:r>
              <a:rPr lang="en-GB" dirty="0">
                <a:hlinkClick r:id="rId3"/>
              </a:rPr>
              <a:t>https://www.menti.com/6x6oczfw1b</a:t>
            </a:r>
            <a:endParaRPr lang="en-GB" dirty="0"/>
          </a:p>
          <a:p>
            <a:pPr marL="0" indent="0">
              <a:buNone/>
            </a:pPr>
            <a:endParaRPr lang="en-GB" dirty="0"/>
          </a:p>
        </p:txBody>
      </p:sp>
    </p:spTree>
    <p:extLst>
      <p:ext uri="{BB962C8B-B14F-4D97-AF65-F5344CB8AC3E}">
        <p14:creationId xmlns:p14="http://schemas.microsoft.com/office/powerpoint/2010/main" val="25523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a:t>Breakout rooms</a:t>
            </a:r>
          </a:p>
        </p:txBody>
      </p:sp>
    </p:spTree>
    <p:extLst>
      <p:ext uri="{BB962C8B-B14F-4D97-AF65-F5344CB8AC3E}">
        <p14:creationId xmlns:p14="http://schemas.microsoft.com/office/powerpoint/2010/main" val="298689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normAutofit fontScale="90000"/>
          </a:bodyPr>
          <a:lstStyle/>
          <a:p>
            <a:r>
              <a:rPr lang="en-GB" dirty="0"/>
              <a:t>Proud to Care &amp; Recruitment Champions</a:t>
            </a:r>
          </a:p>
        </p:txBody>
      </p:sp>
      <p:sp>
        <p:nvSpPr>
          <p:cNvPr id="5" name="Content Placeholder 4">
            <a:extLst>
              <a:ext uri="{FF2B5EF4-FFF2-40B4-BE49-F238E27FC236}">
                <a16:creationId xmlns:a16="http://schemas.microsoft.com/office/drawing/2014/main" id="{6CE2F039-B020-4DCD-989B-C32EEE211A66}"/>
              </a:ext>
            </a:extLst>
          </p:cNvPr>
          <p:cNvSpPr>
            <a:spLocks noGrp="1"/>
          </p:cNvSpPr>
          <p:nvPr>
            <p:ph idx="1"/>
          </p:nvPr>
        </p:nvSpPr>
        <p:spPr>
          <a:xfrm>
            <a:off x="206031" y="1556442"/>
            <a:ext cx="8728435" cy="3248207"/>
          </a:xfrm>
        </p:spPr>
        <p:txBody>
          <a:bodyPr>
            <a:normAutofit/>
          </a:bodyPr>
          <a:lstStyle/>
          <a:p>
            <a:pPr marL="0" indent="0" algn="ctr">
              <a:buNone/>
            </a:pPr>
            <a:r>
              <a:rPr lang="en-GB" dirty="0"/>
              <a:t>Jon Borthwick</a:t>
            </a:r>
          </a:p>
          <a:p>
            <a:pPr marL="0" indent="0" algn="ctr">
              <a:buNone/>
            </a:pPr>
            <a:r>
              <a:rPr lang="en-GB" dirty="0"/>
              <a:t>West Sussex Care and Business Support Team</a:t>
            </a:r>
          </a:p>
          <a:p>
            <a:pPr marL="0" indent="0">
              <a:buNone/>
            </a:pPr>
            <a:endParaRPr lang="en-GB" dirty="0"/>
          </a:p>
        </p:txBody>
      </p:sp>
    </p:spTree>
    <p:extLst>
      <p:ext uri="{BB962C8B-B14F-4D97-AF65-F5344CB8AC3E}">
        <p14:creationId xmlns:p14="http://schemas.microsoft.com/office/powerpoint/2010/main" val="3930958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2237EDF-C1F3-464F-957D-74E5B111173B}"/>
              </a:ext>
            </a:extLst>
          </p:cNvPr>
          <p:cNvSpPr>
            <a:spLocks noGrp="1"/>
          </p:cNvSpPr>
          <p:nvPr>
            <p:ph type="title"/>
          </p:nvPr>
        </p:nvSpPr>
        <p:spPr>
          <a:xfrm>
            <a:off x="739476" y="4553712"/>
            <a:ext cx="6216024" cy="1096316"/>
          </a:xfrm>
        </p:spPr>
        <p:txBody>
          <a:bodyPr vert="horz" lIns="91440" tIns="45720" rIns="91440" bIns="45720" rtlCol="0" anchor="b">
            <a:normAutofit/>
          </a:bodyPr>
          <a:lstStyle/>
          <a:p>
            <a:pPr algn="ctr"/>
            <a:endParaRPr lang="en-US" sz="4200" kern="1200">
              <a:solidFill>
                <a:schemeClr val="accent1"/>
              </a:solidFill>
              <a:latin typeface="+mj-lt"/>
              <a:ea typeface="+mj-ea"/>
              <a:cs typeface="+mj-cs"/>
            </a:endParaRPr>
          </a:p>
        </p:txBody>
      </p:sp>
      <p:pic>
        <p:nvPicPr>
          <p:cNvPr id="5" name="Content Placeholder 4" descr="A picture containing text, clipart&#10;&#10;Description automatically generated">
            <a:extLst>
              <a:ext uri="{FF2B5EF4-FFF2-40B4-BE49-F238E27FC236}">
                <a16:creationId xmlns:a16="http://schemas.microsoft.com/office/drawing/2014/main" id="{9F2F3F12-C7F0-4BA1-AFCF-6768B48F14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476" y="2143802"/>
            <a:ext cx="6216024" cy="2089870"/>
          </a:xfrm>
          <a:prstGeom prst="rect">
            <a:avLst/>
          </a:prstGeom>
        </p:spPr>
      </p:pic>
    </p:spTree>
    <p:extLst>
      <p:ext uri="{BB962C8B-B14F-4D97-AF65-F5344CB8AC3E}">
        <p14:creationId xmlns:p14="http://schemas.microsoft.com/office/powerpoint/2010/main" val="2648062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0" y="1104550"/>
            <a:ext cx="9144000" cy="668266"/>
          </a:xfrm>
          <a:solidFill>
            <a:srgbClr val="92D050"/>
          </a:solidFill>
        </p:spPr>
        <p:txBody>
          <a:bodyPr>
            <a:noAutofit/>
          </a:bodyPr>
          <a:lstStyle/>
          <a:p>
            <a:pPr algn="ctr"/>
            <a:r>
              <a:rPr lang="en-GB" sz="4000" b="1" dirty="0">
                <a:solidFill>
                  <a:schemeClr val="bg1"/>
                </a:solidFill>
              </a:rPr>
              <a:t>Who are we?</a:t>
            </a:r>
          </a:p>
        </p:txBody>
      </p:sp>
      <p:sp>
        <p:nvSpPr>
          <p:cNvPr id="5" name="Content Placeholder 4"/>
          <p:cNvSpPr>
            <a:spLocks noGrp="1"/>
          </p:cNvSpPr>
          <p:nvPr>
            <p:ph idx="1"/>
          </p:nvPr>
        </p:nvSpPr>
        <p:spPr>
          <a:xfrm>
            <a:off x="457200" y="1988840"/>
            <a:ext cx="8229600" cy="4137323"/>
          </a:xfrm>
        </p:spPr>
        <p:txBody>
          <a:bodyPr/>
          <a:lstStyle/>
          <a:p>
            <a:pPr>
              <a:spcAft>
                <a:spcPts val="1500"/>
              </a:spcAft>
            </a:pPr>
            <a:r>
              <a:rPr lang="en-GB" sz="1800" dirty="0">
                <a:solidFill>
                  <a:srgbClr val="474747"/>
                </a:solidFill>
                <a:effectLst/>
                <a:latin typeface="Open Sans" panose="020B0606030504020204" pitchFamily="34" charset="0"/>
                <a:ea typeface="Calibri" panose="020F0502020204030204" pitchFamily="34" charset="0"/>
              </a:rPr>
              <a:t>Proud to Care West Sussex help local people find rewarding jobs in adult social care and to support care employers across West Sussex with their recruitment needs.</a:t>
            </a:r>
            <a:endParaRPr lang="en-GB" sz="1800" dirty="0">
              <a:effectLst/>
              <a:latin typeface="Calibri" panose="020F0502020204030204" pitchFamily="34" charset="0"/>
              <a:ea typeface="Calibri" panose="020F0502020204030204" pitchFamily="34" charset="0"/>
            </a:endParaRPr>
          </a:p>
          <a:p>
            <a:pPr>
              <a:spcAft>
                <a:spcPts val="1500"/>
              </a:spcAft>
            </a:pPr>
            <a:r>
              <a:rPr lang="en-GB" sz="1800" dirty="0">
                <a:solidFill>
                  <a:srgbClr val="474747"/>
                </a:solidFill>
                <a:effectLst/>
                <a:latin typeface="Open Sans" panose="020B0606030504020204" pitchFamily="34" charset="0"/>
                <a:ea typeface="Calibri" panose="020F0502020204030204" pitchFamily="34" charset="0"/>
              </a:rPr>
              <a:t>Proud to Care was set up in February 2019 by West Sussex County Council. We’re a small, dedicated and friendly team with vast experience of the care sector and we really know what it takes to be a fantastic care worker.</a:t>
            </a:r>
            <a:endParaRPr lang="en-GB" sz="1800" dirty="0">
              <a:effectLst/>
              <a:latin typeface="Calibri" panose="020F0502020204030204" pitchFamily="34" charset="0"/>
              <a:ea typeface="Calibri" panose="020F0502020204030204" pitchFamily="34" charset="0"/>
            </a:endParaRPr>
          </a:p>
          <a:p>
            <a:r>
              <a:rPr lang="en-GB" sz="1800" dirty="0">
                <a:solidFill>
                  <a:srgbClr val="474747"/>
                </a:solidFill>
                <a:effectLst/>
                <a:latin typeface="Open Sans" panose="020B0606030504020204" pitchFamily="34" charset="0"/>
                <a:ea typeface="Calibri" panose="020F0502020204030204" pitchFamily="34" charset="0"/>
              </a:rPr>
              <a:t>We work closely with care employers across the county, advertising their jobs on our website and offering guidance and support about all aspects of adult social care recruitment.</a:t>
            </a:r>
            <a:endParaRPr lang="en-GB" sz="1800" dirty="0">
              <a:effectLst/>
              <a:latin typeface="Calibri" panose="020F0502020204030204" pitchFamily="34" charset="0"/>
              <a:ea typeface="Calibri" panose="020F0502020204030204" pitchFamily="34" charset="0"/>
            </a:endParaRPr>
          </a:p>
          <a:p>
            <a:endParaRPr lang="en-GB"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8365" y="90677"/>
            <a:ext cx="3168352" cy="101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426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0" y="1104550"/>
            <a:ext cx="9144000" cy="668266"/>
          </a:xfrm>
          <a:solidFill>
            <a:srgbClr val="92D050"/>
          </a:solidFill>
        </p:spPr>
        <p:txBody>
          <a:bodyPr>
            <a:noAutofit/>
          </a:bodyPr>
          <a:lstStyle/>
          <a:p>
            <a:r>
              <a:rPr lang="en-GB" sz="4000" b="1" dirty="0">
                <a:solidFill>
                  <a:schemeClr val="bg1"/>
                </a:solidFill>
              </a:rPr>
              <a:t>What can we do for you</a:t>
            </a:r>
          </a:p>
        </p:txBody>
      </p:sp>
      <p:sp>
        <p:nvSpPr>
          <p:cNvPr id="5" name="Content Placeholder 4"/>
          <p:cNvSpPr>
            <a:spLocks noGrp="1"/>
          </p:cNvSpPr>
          <p:nvPr>
            <p:ph idx="1"/>
          </p:nvPr>
        </p:nvSpPr>
        <p:spPr>
          <a:xfrm>
            <a:off x="457200" y="1988840"/>
            <a:ext cx="8229600" cy="4137323"/>
          </a:xfrm>
        </p:spPr>
        <p:txBody>
          <a:bodyPr/>
          <a:lstStyle/>
          <a:p>
            <a:endParaRPr lang="en-GB" sz="1800" dirty="0">
              <a:effectLst/>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Campaigns and Events</a:t>
            </a:r>
          </a:p>
          <a:p>
            <a:pPr lvl="1"/>
            <a:r>
              <a:rPr lang="en-GB" dirty="0">
                <a:latin typeface="Calibri" panose="020F0502020204030204" pitchFamily="34" charset="0"/>
                <a:ea typeface="Calibri" panose="020F0502020204030204" pitchFamily="34" charset="0"/>
              </a:rPr>
              <a:t>Throughout the year we run a series of targeted campaigns and events designed to encourage more people to consider and apply for local jobs in care.</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Matching Service:</a:t>
            </a:r>
          </a:p>
          <a:p>
            <a:pPr lvl="1"/>
            <a:r>
              <a:rPr lang="en-GB" u="sng" dirty="0">
                <a:solidFill>
                  <a:srgbClr val="0563C1"/>
                </a:solidFill>
                <a:effectLst/>
                <a:latin typeface="Calibri" panose="020F0502020204030204" pitchFamily="34" charset="0"/>
                <a:ea typeface="Calibri" panose="020F0502020204030204" pitchFamily="34" charset="0"/>
                <a:hlinkClick r:id="rId2"/>
              </a:rPr>
              <a:t>www.proudtocarewestsussex.com/job/matching/</a:t>
            </a:r>
            <a:endParaRPr lang="en-GB" u="sng" dirty="0">
              <a:solidFill>
                <a:srgbClr val="0563C1"/>
              </a:solidFill>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Employer hub: </a:t>
            </a:r>
          </a:p>
          <a:p>
            <a:pPr lvl="1"/>
            <a:r>
              <a:rPr lang="en-GB" u="sng" dirty="0">
                <a:solidFill>
                  <a:srgbClr val="0563C1"/>
                </a:solidFill>
                <a:effectLst/>
                <a:latin typeface="Calibri" panose="020F0502020204030204" pitchFamily="34" charset="0"/>
                <a:ea typeface="Calibri" panose="020F0502020204030204" pitchFamily="34" charset="0"/>
                <a:hlinkClick r:id="rId3"/>
              </a:rPr>
              <a:t>www.proudtocarewestsussex.com/employers-hub/</a:t>
            </a:r>
            <a:endParaRPr lang="en-GB"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98365" y="90677"/>
            <a:ext cx="3168352" cy="101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882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0" y="1104550"/>
            <a:ext cx="9144000" cy="668266"/>
          </a:xfrm>
          <a:solidFill>
            <a:srgbClr val="92D050"/>
          </a:solidFill>
        </p:spPr>
        <p:txBody>
          <a:bodyPr>
            <a:noAutofit/>
          </a:bodyPr>
          <a:lstStyle/>
          <a:p>
            <a:r>
              <a:rPr lang="en-GB" sz="4000" b="1" dirty="0">
                <a:solidFill>
                  <a:schemeClr val="bg1"/>
                </a:solidFill>
              </a:rPr>
              <a:t> What next?</a:t>
            </a:r>
          </a:p>
        </p:txBody>
      </p:sp>
      <p:sp>
        <p:nvSpPr>
          <p:cNvPr id="5" name="Content Placeholder 4"/>
          <p:cNvSpPr>
            <a:spLocks noGrp="1"/>
          </p:cNvSpPr>
          <p:nvPr>
            <p:ph idx="1"/>
          </p:nvPr>
        </p:nvSpPr>
        <p:spPr>
          <a:xfrm>
            <a:off x="457200" y="1988840"/>
            <a:ext cx="8229600" cy="4778483"/>
          </a:xfrm>
        </p:spPr>
        <p:txBody>
          <a:bodyPr/>
          <a:lstStyle/>
          <a:p>
            <a:pPr marL="0" indent="0">
              <a:buNone/>
            </a:pPr>
            <a:endParaRPr lang="en-GB" dirty="0"/>
          </a:p>
          <a:p>
            <a:pPr marL="0" indent="0">
              <a:buNone/>
            </a:pPr>
            <a:endParaRPr lang="en-GB" dirty="0"/>
          </a:p>
          <a:p>
            <a:pPr marL="0" indent="0">
              <a:buNone/>
            </a:pPr>
            <a:r>
              <a:rPr lang="en-GB" dirty="0"/>
              <a:t>Proud to Care have full guides available on recruitment and retention. They can be downloaded here:</a:t>
            </a:r>
          </a:p>
          <a:p>
            <a:pPr marL="0" indent="0">
              <a:buNone/>
            </a:pPr>
            <a:r>
              <a:rPr lang="en-GB" dirty="0"/>
              <a:t>Or email </a:t>
            </a:r>
            <a:r>
              <a:rPr lang="en-GB" dirty="0">
                <a:hlinkClick r:id="rId2"/>
              </a:rPr>
              <a:t>proudtocare@westsussex.gov.uk</a:t>
            </a:r>
            <a:r>
              <a:rPr lang="en-GB" dirty="0"/>
              <a:t> for  to request a copy</a:t>
            </a:r>
          </a:p>
          <a:p>
            <a:pPr marL="0" indent="0">
              <a:buNone/>
            </a:pPr>
            <a:endParaRPr lang="en-GB" dirty="0"/>
          </a:p>
          <a:p>
            <a:pPr marL="0" indent="0" algn="ctr">
              <a:buNone/>
            </a:pPr>
            <a:r>
              <a:rPr lang="en-GB" dirty="0"/>
              <a:t>You can also look to assign a member of staff to be a </a:t>
            </a:r>
          </a:p>
          <a:p>
            <a:pPr marL="0" indent="0" algn="ctr">
              <a:buNone/>
            </a:pPr>
            <a:r>
              <a:rPr lang="en-GB" sz="2800" b="1" dirty="0"/>
              <a:t>Recruitment Champion! </a:t>
            </a:r>
          </a:p>
          <a:p>
            <a:pPr marL="0" indent="0">
              <a:buNone/>
            </a:pPr>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8365" y="90677"/>
            <a:ext cx="3168352" cy="101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33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0" y="1104550"/>
            <a:ext cx="9144000" cy="668266"/>
          </a:xfrm>
          <a:solidFill>
            <a:srgbClr val="92D050"/>
          </a:solidFill>
        </p:spPr>
        <p:txBody>
          <a:bodyPr>
            <a:noAutofit/>
          </a:bodyPr>
          <a:lstStyle/>
          <a:p>
            <a:pPr algn="ctr"/>
            <a:r>
              <a:rPr lang="en-GB" sz="4000" b="1" dirty="0">
                <a:solidFill>
                  <a:schemeClr val="bg1"/>
                </a:solidFill>
              </a:rPr>
              <a:t> Recruitment Champions</a:t>
            </a:r>
          </a:p>
        </p:txBody>
      </p:sp>
      <p:sp>
        <p:nvSpPr>
          <p:cNvPr id="5" name="Content Placeholder 4"/>
          <p:cNvSpPr>
            <a:spLocks noGrp="1"/>
          </p:cNvSpPr>
          <p:nvPr>
            <p:ph idx="1"/>
          </p:nvPr>
        </p:nvSpPr>
        <p:spPr>
          <a:xfrm>
            <a:off x="457200" y="1988840"/>
            <a:ext cx="8229600" cy="4137323"/>
          </a:xfrm>
        </p:spPr>
        <p:txBody>
          <a:bodyPr>
            <a:normAutofit lnSpcReduction="10000"/>
          </a:bodyPr>
          <a:lstStyle/>
          <a:p>
            <a:pPr marL="0" indent="0">
              <a:buNone/>
            </a:pPr>
            <a:r>
              <a:rPr lang="en-GB" dirty="0"/>
              <a:t>This doesn’t need to be a senior member of staff just someone with a interest in supporting people, interested in learning new skills, patient and invested in improving your workforce.</a:t>
            </a:r>
          </a:p>
          <a:p>
            <a:pPr marL="0" indent="0">
              <a:buNone/>
            </a:pPr>
            <a:r>
              <a:rPr lang="en-GB" dirty="0"/>
              <a:t>Recruitment Champions can help with things like:</a:t>
            </a:r>
          </a:p>
          <a:p>
            <a:r>
              <a:rPr lang="en-GB" dirty="0"/>
              <a:t>Sorting through applications</a:t>
            </a:r>
          </a:p>
          <a:p>
            <a:r>
              <a:rPr lang="en-GB" dirty="0"/>
              <a:t>Calling candidate to pre-screen them before offering interview</a:t>
            </a:r>
          </a:p>
          <a:p>
            <a:r>
              <a:rPr lang="en-GB" dirty="0"/>
              <a:t>Writing and posting job adverts</a:t>
            </a:r>
          </a:p>
          <a:p>
            <a:r>
              <a:rPr lang="en-GB" dirty="0"/>
              <a:t>Being a buddy for new starters</a:t>
            </a:r>
          </a:p>
          <a:p>
            <a:r>
              <a:rPr lang="en-GB" dirty="0"/>
              <a:t>Organising initiatives like employee of the month</a:t>
            </a:r>
          </a:p>
          <a:p>
            <a:pPr marL="0" indent="0">
              <a:buNone/>
            </a:pPr>
            <a:r>
              <a:rPr lang="en-GB" dirty="0"/>
              <a:t>Having a recruitment champion will not only save you time but help with the personal development of one of your members of staff which will help with your retention</a:t>
            </a:r>
          </a:p>
          <a:p>
            <a:pPr marL="0" indent="0">
              <a:buNone/>
            </a:pPr>
            <a:endParaRPr lang="en-GB"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8365" y="90677"/>
            <a:ext cx="3168352" cy="101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39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0" y="1104550"/>
            <a:ext cx="9144000" cy="668266"/>
          </a:xfrm>
          <a:solidFill>
            <a:srgbClr val="92D050"/>
          </a:solidFill>
        </p:spPr>
        <p:txBody>
          <a:bodyPr>
            <a:noAutofit/>
          </a:bodyPr>
          <a:lstStyle/>
          <a:p>
            <a:r>
              <a:rPr lang="en-GB" sz="4000" b="1" dirty="0">
                <a:solidFill>
                  <a:schemeClr val="bg1"/>
                </a:solidFill>
              </a:rPr>
              <a:t> </a:t>
            </a:r>
          </a:p>
        </p:txBody>
      </p:sp>
      <p:sp>
        <p:nvSpPr>
          <p:cNvPr id="5" name="Content Placeholder 4"/>
          <p:cNvSpPr>
            <a:spLocks noGrp="1"/>
          </p:cNvSpPr>
          <p:nvPr>
            <p:ph idx="1"/>
          </p:nvPr>
        </p:nvSpPr>
        <p:spPr>
          <a:xfrm>
            <a:off x="457200" y="1988840"/>
            <a:ext cx="8229600" cy="4137323"/>
          </a:xfrm>
        </p:spPr>
        <p:txBody>
          <a:bodyPr>
            <a:normAutofit fontScale="92500" lnSpcReduction="10000"/>
          </a:bodyPr>
          <a:lstStyle/>
          <a:p>
            <a:pPr marL="0" indent="0">
              <a:buNone/>
            </a:pPr>
            <a:r>
              <a:rPr lang="en-GB" dirty="0"/>
              <a:t>Information used from:</a:t>
            </a:r>
          </a:p>
          <a:p>
            <a:pPr marL="0" indent="0">
              <a:buNone/>
            </a:pPr>
            <a:endParaRPr lang="en-GB" dirty="0"/>
          </a:p>
          <a:p>
            <a:pPr marL="0" indent="0">
              <a:buNone/>
            </a:pPr>
            <a:r>
              <a:rPr lang="en-GB" dirty="0">
                <a:hlinkClick r:id="rId2"/>
              </a:rPr>
              <a:t>https://www.skillsforcare.org.uk/adult-social-care-workforce-data/Workforce-intelligence/publications/Topics/Recruitment-and-retention.aspx</a:t>
            </a:r>
            <a:endParaRPr lang="en-GB" dirty="0"/>
          </a:p>
          <a:p>
            <a:pPr marL="0" indent="0">
              <a:buNone/>
            </a:pPr>
            <a:endParaRPr lang="en-GB" dirty="0"/>
          </a:p>
          <a:p>
            <a:pPr marL="0" indent="0">
              <a:buNone/>
            </a:pPr>
            <a:r>
              <a:rPr lang="en-GB" dirty="0">
                <a:hlinkClick r:id="rId3"/>
              </a:rPr>
              <a:t>https://www.ncfe.org.uk/all-articles/recruitment-and-retention-challenges-within-the-adult-social-care-sector/</a:t>
            </a:r>
            <a:endParaRPr lang="en-GB" dirty="0"/>
          </a:p>
          <a:p>
            <a:pPr marL="0" indent="0">
              <a:buNone/>
            </a:pPr>
            <a:endParaRPr lang="en-GB" dirty="0"/>
          </a:p>
          <a:p>
            <a:pPr marL="0" indent="0">
              <a:buNone/>
            </a:pPr>
            <a:r>
              <a:rPr lang="en-GB" dirty="0">
                <a:hlinkClick r:id="rId4"/>
              </a:rPr>
              <a:t>https://www.nhs.uk/live-well/</a:t>
            </a:r>
            <a:endParaRPr lang="en-GB" dirty="0"/>
          </a:p>
          <a:p>
            <a:pPr marL="0" indent="0">
              <a:buNone/>
            </a:pPr>
            <a:endParaRPr lang="en-GB" dirty="0"/>
          </a:p>
          <a:p>
            <a:pPr marL="0" indent="0">
              <a:buNone/>
            </a:pPr>
            <a:r>
              <a:rPr lang="en-GB" dirty="0">
                <a:hlinkClick r:id="rId5"/>
              </a:rPr>
              <a:t>https://www.brighthr.com/articles/culture-and-performance/staff-turnover/employee-turnover-costs/</a:t>
            </a:r>
            <a:r>
              <a:rPr lang="en-GB" dirty="0"/>
              <a:t> </a:t>
            </a:r>
          </a:p>
          <a:p>
            <a:pPr marL="0" indent="0">
              <a:buNone/>
            </a:pPr>
            <a:endParaRPr lang="en-GB" dirty="0"/>
          </a:p>
        </p:txBody>
      </p:sp>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98365" y="90677"/>
            <a:ext cx="3168352" cy="101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426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a:t>Just before we go…</a:t>
            </a:r>
          </a:p>
        </p:txBody>
      </p:sp>
      <p:sp>
        <p:nvSpPr>
          <p:cNvPr id="5" name="Content Placeholder 4">
            <a:extLst>
              <a:ext uri="{FF2B5EF4-FFF2-40B4-BE49-F238E27FC236}">
                <a16:creationId xmlns:a16="http://schemas.microsoft.com/office/drawing/2014/main" id="{6CE2F039-B020-4DCD-989B-C32EEE211A66}"/>
              </a:ext>
            </a:extLst>
          </p:cNvPr>
          <p:cNvSpPr>
            <a:spLocks noGrp="1"/>
          </p:cNvSpPr>
          <p:nvPr>
            <p:ph idx="1"/>
          </p:nvPr>
        </p:nvSpPr>
        <p:spPr>
          <a:xfrm>
            <a:off x="206031" y="1556442"/>
            <a:ext cx="8728435" cy="3248207"/>
          </a:xfrm>
        </p:spPr>
        <p:txBody>
          <a:bodyPr>
            <a:normAutofit/>
          </a:bodyPr>
          <a:lstStyle/>
          <a:p>
            <a:pPr marL="0" indent="0">
              <a:buNone/>
            </a:pPr>
            <a:r>
              <a:rPr lang="en-GB" dirty="0"/>
              <a:t>What parts of the workshop did you find most useful?</a:t>
            </a:r>
          </a:p>
          <a:p>
            <a:pPr marL="0" indent="0">
              <a:buNone/>
            </a:pPr>
            <a:endParaRPr lang="en-GB" dirty="0"/>
          </a:p>
          <a:p>
            <a:pPr marL="0" indent="0">
              <a:buNone/>
            </a:pPr>
            <a:r>
              <a:rPr lang="en-GB" dirty="0"/>
              <a:t>What parts of the workshop did you find least useful?</a:t>
            </a:r>
          </a:p>
          <a:p>
            <a:pPr marL="0" indent="0">
              <a:buNone/>
            </a:pPr>
            <a:endParaRPr lang="en-GB" dirty="0"/>
          </a:p>
          <a:p>
            <a:pPr marL="0" indent="0">
              <a:buNone/>
            </a:pPr>
            <a:r>
              <a:rPr lang="en-GB" dirty="0"/>
              <a:t>What will you take away from today?</a:t>
            </a:r>
          </a:p>
          <a:p>
            <a:pPr marL="0" indent="0">
              <a:buNone/>
            </a:pPr>
            <a:endParaRPr lang="en-GB" dirty="0"/>
          </a:p>
          <a:p>
            <a:pPr marL="0" indent="0">
              <a:buNone/>
            </a:pPr>
            <a:r>
              <a:rPr lang="en-GB" dirty="0"/>
              <a:t>Please complete our short survey here:</a:t>
            </a:r>
          </a:p>
          <a:p>
            <a:pPr marL="0" indent="0">
              <a:buNone/>
            </a:pPr>
            <a:r>
              <a:rPr lang="en-GB" dirty="0">
                <a:hlinkClick r:id="rId3"/>
              </a:rPr>
              <a:t>https://forms.gle/rCBmedF8YMrBnh4t5</a:t>
            </a:r>
            <a:endParaRPr lang="en-GB" dirty="0"/>
          </a:p>
          <a:p>
            <a:pPr marL="0" indent="0">
              <a:buNone/>
            </a:pPr>
            <a:endParaRPr lang="en-GB" dirty="0"/>
          </a:p>
        </p:txBody>
      </p:sp>
    </p:spTree>
    <p:extLst>
      <p:ext uri="{BB962C8B-B14F-4D97-AF65-F5344CB8AC3E}">
        <p14:creationId xmlns:p14="http://schemas.microsoft.com/office/powerpoint/2010/main" val="750998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a:t>Thanks for coming!</a:t>
            </a:r>
          </a:p>
        </p:txBody>
      </p:sp>
      <p:pic>
        <p:nvPicPr>
          <p:cNvPr id="13" name="Picture 12" descr="Logo, company name&#10;&#10;Description automatically generated">
            <a:extLst>
              <a:ext uri="{FF2B5EF4-FFF2-40B4-BE49-F238E27FC236}">
                <a16:creationId xmlns:a16="http://schemas.microsoft.com/office/drawing/2014/main" id="{98DA5B84-8B52-49C0-B029-C0A157510C8C}"/>
              </a:ext>
            </a:extLst>
          </p:cNvPr>
          <p:cNvPicPr>
            <a:picLocks noChangeAspect="1"/>
          </p:cNvPicPr>
          <p:nvPr/>
        </p:nvPicPr>
        <p:blipFill>
          <a:blip r:embed="rId3"/>
          <a:stretch>
            <a:fillRect/>
          </a:stretch>
        </p:blipFill>
        <p:spPr>
          <a:xfrm>
            <a:off x="316546" y="2377832"/>
            <a:ext cx="1961080" cy="1005522"/>
          </a:xfrm>
          <a:prstGeom prst="rect">
            <a:avLst/>
          </a:prstGeom>
        </p:spPr>
      </p:pic>
      <p:pic>
        <p:nvPicPr>
          <p:cNvPr id="15" name="Picture 14" descr="A picture containing whiteboard&#10;&#10;Description automatically generated">
            <a:extLst>
              <a:ext uri="{FF2B5EF4-FFF2-40B4-BE49-F238E27FC236}">
                <a16:creationId xmlns:a16="http://schemas.microsoft.com/office/drawing/2014/main" id="{9DB8EA03-1A7F-4DAC-AF49-29F8B26C1621}"/>
              </a:ext>
            </a:extLst>
          </p:cNvPr>
          <p:cNvPicPr>
            <a:picLocks noChangeAspect="1"/>
          </p:cNvPicPr>
          <p:nvPr/>
        </p:nvPicPr>
        <p:blipFill>
          <a:blip r:embed="rId4"/>
          <a:stretch>
            <a:fillRect/>
          </a:stretch>
        </p:blipFill>
        <p:spPr>
          <a:xfrm>
            <a:off x="2030588" y="2339889"/>
            <a:ext cx="1173163" cy="1173163"/>
          </a:xfrm>
          <a:prstGeom prst="rect">
            <a:avLst/>
          </a:prstGeom>
        </p:spPr>
      </p:pic>
      <p:pic>
        <p:nvPicPr>
          <p:cNvPr id="17" name="Picture 16" descr="Logo&#10;&#10;Description automatically generated">
            <a:extLst>
              <a:ext uri="{FF2B5EF4-FFF2-40B4-BE49-F238E27FC236}">
                <a16:creationId xmlns:a16="http://schemas.microsoft.com/office/drawing/2014/main" id="{F54E123C-A811-401C-9C47-7C54747D1BDB}"/>
              </a:ext>
            </a:extLst>
          </p:cNvPr>
          <p:cNvPicPr>
            <a:picLocks noChangeAspect="1"/>
          </p:cNvPicPr>
          <p:nvPr/>
        </p:nvPicPr>
        <p:blipFill>
          <a:blip r:embed="rId5"/>
          <a:stretch>
            <a:fillRect/>
          </a:stretch>
        </p:blipFill>
        <p:spPr>
          <a:xfrm>
            <a:off x="3416433" y="2334471"/>
            <a:ext cx="1465580" cy="942158"/>
          </a:xfrm>
          <a:prstGeom prst="rect">
            <a:avLst/>
          </a:prstGeom>
        </p:spPr>
      </p:pic>
      <p:pic>
        <p:nvPicPr>
          <p:cNvPr id="19" name="Picture 18" descr="Logo, company name&#10;&#10;Description automatically generated">
            <a:extLst>
              <a:ext uri="{FF2B5EF4-FFF2-40B4-BE49-F238E27FC236}">
                <a16:creationId xmlns:a16="http://schemas.microsoft.com/office/drawing/2014/main" id="{1A60828A-38A3-4F7C-BC46-A2164565B7A0}"/>
              </a:ext>
            </a:extLst>
          </p:cNvPr>
          <p:cNvPicPr>
            <a:picLocks noChangeAspect="1"/>
          </p:cNvPicPr>
          <p:nvPr/>
        </p:nvPicPr>
        <p:blipFill>
          <a:blip r:embed="rId6"/>
          <a:stretch>
            <a:fillRect/>
          </a:stretch>
        </p:blipFill>
        <p:spPr>
          <a:xfrm>
            <a:off x="5101120" y="2465809"/>
            <a:ext cx="1678262" cy="885297"/>
          </a:xfrm>
          <a:prstGeom prst="rect">
            <a:avLst/>
          </a:prstGeom>
        </p:spPr>
      </p:pic>
      <p:pic>
        <p:nvPicPr>
          <p:cNvPr id="21" name="Picture 20" descr="Logo, company name&#10;&#10;Description automatically generated">
            <a:extLst>
              <a:ext uri="{FF2B5EF4-FFF2-40B4-BE49-F238E27FC236}">
                <a16:creationId xmlns:a16="http://schemas.microsoft.com/office/drawing/2014/main" id="{6F5F415F-DB22-4C2F-9558-1BFBA755A15C}"/>
              </a:ext>
            </a:extLst>
          </p:cNvPr>
          <p:cNvPicPr>
            <a:picLocks noChangeAspect="1"/>
          </p:cNvPicPr>
          <p:nvPr/>
        </p:nvPicPr>
        <p:blipFill>
          <a:blip r:embed="rId7"/>
          <a:stretch>
            <a:fillRect/>
          </a:stretch>
        </p:blipFill>
        <p:spPr>
          <a:xfrm>
            <a:off x="6981301" y="2334471"/>
            <a:ext cx="1694392" cy="1016635"/>
          </a:xfrm>
          <a:prstGeom prst="rect">
            <a:avLst/>
          </a:prstGeom>
        </p:spPr>
      </p:pic>
    </p:spTree>
    <p:extLst>
      <p:ext uri="{BB962C8B-B14F-4D97-AF65-F5344CB8AC3E}">
        <p14:creationId xmlns:p14="http://schemas.microsoft.com/office/powerpoint/2010/main" val="357167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E06-47DA-4108-8288-FF6D0BEA08C5}"/>
              </a:ext>
            </a:extLst>
          </p:cNvPr>
          <p:cNvSpPr>
            <a:spLocks noGrp="1"/>
          </p:cNvSpPr>
          <p:nvPr>
            <p:ph type="title"/>
          </p:nvPr>
        </p:nvSpPr>
        <p:spPr>
          <a:xfrm>
            <a:off x="1297086" y="861463"/>
            <a:ext cx="6546326" cy="812408"/>
          </a:xfrm>
        </p:spPr>
        <p:txBody>
          <a:bodyPr/>
          <a:lstStyle/>
          <a:p>
            <a:r>
              <a:rPr lang="en-GB" dirty="0"/>
              <a:t>Setting the scene</a:t>
            </a:r>
          </a:p>
        </p:txBody>
      </p:sp>
      <p:sp>
        <p:nvSpPr>
          <p:cNvPr id="5" name="Content Placeholder 4">
            <a:extLst>
              <a:ext uri="{FF2B5EF4-FFF2-40B4-BE49-F238E27FC236}">
                <a16:creationId xmlns:a16="http://schemas.microsoft.com/office/drawing/2014/main" id="{6CE2F039-B020-4DCD-989B-C32EEE211A66}"/>
              </a:ext>
            </a:extLst>
          </p:cNvPr>
          <p:cNvSpPr>
            <a:spLocks noGrp="1"/>
          </p:cNvSpPr>
          <p:nvPr>
            <p:ph idx="1"/>
          </p:nvPr>
        </p:nvSpPr>
        <p:spPr>
          <a:xfrm>
            <a:off x="206031" y="1556442"/>
            <a:ext cx="8728435" cy="3248207"/>
          </a:xfrm>
        </p:spPr>
        <p:txBody>
          <a:bodyPr>
            <a:normAutofit/>
          </a:bodyPr>
          <a:lstStyle/>
          <a:p>
            <a:pPr marL="0" indent="0" algn="ctr">
              <a:buNone/>
            </a:pPr>
            <a:r>
              <a:rPr lang="en-GB" dirty="0"/>
              <a:t>Karen Stevens</a:t>
            </a:r>
          </a:p>
          <a:p>
            <a:pPr marL="0" indent="0" algn="ctr">
              <a:buNone/>
            </a:pPr>
            <a:r>
              <a:rPr lang="en-GB" dirty="0"/>
              <a:t>Skills for Care</a:t>
            </a:r>
          </a:p>
          <a:p>
            <a:pPr marL="0" indent="0">
              <a:buNone/>
            </a:pPr>
            <a:endParaRPr lang="en-GB" dirty="0"/>
          </a:p>
        </p:txBody>
      </p:sp>
    </p:spTree>
    <p:extLst>
      <p:ext uri="{BB962C8B-B14F-4D97-AF65-F5344CB8AC3E}">
        <p14:creationId xmlns:p14="http://schemas.microsoft.com/office/powerpoint/2010/main" val="1288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CCD6-882C-48D3-B9AF-441D7B35A5EC}"/>
              </a:ext>
            </a:extLst>
          </p:cNvPr>
          <p:cNvSpPr>
            <a:spLocks noGrp="1"/>
          </p:cNvSpPr>
          <p:nvPr>
            <p:ph type="title"/>
          </p:nvPr>
        </p:nvSpPr>
        <p:spPr>
          <a:xfrm>
            <a:off x="185459" y="1267446"/>
            <a:ext cx="8958541" cy="666297"/>
          </a:xfrm>
        </p:spPr>
        <p:txBody>
          <a:bodyPr/>
          <a:lstStyle/>
          <a:p>
            <a:r>
              <a:rPr lang="en-GB" dirty="0"/>
              <a:t>Thinking Differently About Recruitment and Retention workshop</a:t>
            </a:r>
            <a:br>
              <a:rPr lang="en-GB" dirty="0"/>
            </a:br>
            <a:br>
              <a:rPr lang="en-GB" dirty="0"/>
            </a:br>
            <a:r>
              <a:rPr lang="en-GB" dirty="0"/>
              <a:t>Karen Stevens – Locality Manager, Skills for Care </a:t>
            </a:r>
            <a:br>
              <a:rPr lang="en-GB" dirty="0"/>
            </a:br>
            <a:r>
              <a:rPr lang="en-GB" sz="2800" dirty="0">
                <a:hlinkClick r:id="rId3"/>
              </a:rPr>
              <a:t>karen.stevens@skillsforcare.org.uk</a:t>
            </a:r>
            <a:r>
              <a:rPr lang="en-GB" sz="2800" dirty="0"/>
              <a:t> </a:t>
            </a:r>
            <a:br>
              <a:rPr lang="en-GB" dirty="0"/>
            </a:br>
            <a:br>
              <a:rPr lang="en-GB" dirty="0"/>
            </a:br>
            <a:r>
              <a:rPr lang="en-GB" dirty="0"/>
              <a:t>	</a:t>
            </a:r>
          </a:p>
        </p:txBody>
      </p:sp>
    </p:spTree>
    <p:extLst>
      <p:ext uri="{BB962C8B-B14F-4D97-AF65-F5344CB8AC3E}">
        <p14:creationId xmlns:p14="http://schemas.microsoft.com/office/powerpoint/2010/main" val="14919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AF1F75-9A0D-470C-9A48-035705A1A471}"/>
              </a:ext>
            </a:extLst>
          </p:cNvPr>
          <p:cNvSpPr txBox="1">
            <a:spLocks/>
          </p:cNvSpPr>
          <p:nvPr/>
        </p:nvSpPr>
        <p:spPr>
          <a:xfrm>
            <a:off x="-123813" y="0"/>
            <a:ext cx="6869690" cy="118049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endParaRPr>
          </a:p>
        </p:txBody>
      </p:sp>
      <p:sp>
        <p:nvSpPr>
          <p:cNvPr id="5" name="Text Placeholder 3">
            <a:extLst>
              <a:ext uri="{FF2B5EF4-FFF2-40B4-BE49-F238E27FC236}">
                <a16:creationId xmlns:a16="http://schemas.microsoft.com/office/drawing/2014/main" id="{1F09C963-A1F6-489B-9017-14E06423B929}"/>
              </a:ext>
            </a:extLst>
          </p:cNvPr>
          <p:cNvSpPr txBox="1">
            <a:spLocks/>
          </p:cNvSpPr>
          <p:nvPr/>
        </p:nvSpPr>
        <p:spPr>
          <a:xfrm>
            <a:off x="183552" y="1853485"/>
            <a:ext cx="8786170" cy="4278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The DHSC has launched the latest phase of the national adult social care recruitment campaign running till March 2022</a:t>
            </a:r>
          </a:p>
          <a:p>
            <a:pPr marL="0" marR="0" lvl="0" indent="0" algn="l" defTabSz="457200" rtl="0" eaLnBrk="1" fontAlgn="auto" latinLnBrk="0" hangingPunct="1">
              <a:lnSpc>
                <a:spcPct val="100000"/>
              </a:lnSpc>
              <a:spcBef>
                <a:spcPts val="0"/>
              </a:spcBef>
              <a:spcAft>
                <a:spcPts val="0"/>
              </a:spcAft>
              <a:buClr>
                <a:srgbClr val="E87722"/>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campaign will demonstrate the amazing work care workers do, celebrating the way they empower the people they care for and shining a light on the emotional reward of the role.</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Advertising will run across radio, video, on demand and digital channels with TV advertising </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They will direct people to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hlinkClick r:id="rId3"/>
              </a:rPr>
              <a:t>Adult Social Care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to find vacancies near them.</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To make the most of the campaign upload your jobs to the DWP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hlinkClick r:id="rId4"/>
              </a:rPr>
              <a:t>Find a Job</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platform.</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Expert advice, templates and new toolkit of recruitment assets can be found in the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hlinkClick r:id="rId5"/>
              </a:rPr>
              <a:t>campaign resource centre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E1DCE58-E284-4EB0-85A1-0195DD776168}"/>
              </a:ext>
            </a:extLst>
          </p:cNvPr>
          <p:cNvSpPr>
            <a:spLocks noGrp="1"/>
          </p:cNvSpPr>
          <p:nvPr>
            <p:ph type="title"/>
          </p:nvPr>
        </p:nvSpPr>
        <p:spPr>
          <a:xfrm>
            <a:off x="183552" y="201103"/>
            <a:ext cx="7279566" cy="1450676"/>
          </a:xfrm>
        </p:spPr>
        <p:txBody>
          <a:bodyPr/>
          <a:lstStyle/>
          <a:p>
            <a:pPr>
              <a:lnSpc>
                <a:spcPct val="100000"/>
              </a:lnSpc>
            </a:pPr>
            <a:r>
              <a:rPr lang="en-GB" sz="2800" dirty="0"/>
              <a:t>Making the Most of the National recruitment campaign </a:t>
            </a:r>
            <a:r>
              <a:rPr lang="en-GB" sz="3600" b="1" u="sng" dirty="0">
                <a:solidFill>
                  <a:srgbClr val="0000FF"/>
                </a:solidFill>
                <a:effectLst/>
                <a:latin typeface="Arial" panose="020B0604020202020204" pitchFamily="34" charset="0"/>
                <a:ea typeface="Calibri" panose="020F0502020204030204" pitchFamily="34" charset="0"/>
                <a:hlinkClick r:id="rId6"/>
              </a:rPr>
              <a:t>'Made with Care’</a:t>
            </a:r>
            <a:r>
              <a:rPr lang="en-GB" sz="3600" u="sng" dirty="0">
                <a:solidFill>
                  <a:srgbClr val="0000FF"/>
                </a:solidFill>
                <a:latin typeface="Arial" panose="020B0604020202020204" pitchFamily="34" charset="0"/>
                <a:ea typeface="Calibri" panose="020F0502020204030204" pitchFamily="34" charset="0"/>
              </a:rPr>
              <a:t> </a:t>
            </a:r>
            <a:br>
              <a:rPr lang="en-GB" dirty="0"/>
            </a:br>
            <a:endParaRPr lang="en-GB" dirty="0"/>
          </a:p>
        </p:txBody>
      </p:sp>
    </p:spTree>
    <p:extLst>
      <p:ext uri="{BB962C8B-B14F-4D97-AF65-F5344CB8AC3E}">
        <p14:creationId xmlns:p14="http://schemas.microsoft.com/office/powerpoint/2010/main" val="72197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87BD-D1DE-4FD8-B9A9-FAC5801AE9EA}"/>
              </a:ext>
            </a:extLst>
          </p:cNvPr>
          <p:cNvSpPr>
            <a:spLocks noGrp="1"/>
          </p:cNvSpPr>
          <p:nvPr>
            <p:ph type="title"/>
          </p:nvPr>
        </p:nvSpPr>
        <p:spPr>
          <a:xfrm>
            <a:off x="0" y="727396"/>
            <a:ext cx="7960659" cy="666297"/>
          </a:xfrm>
        </p:spPr>
        <p:txBody>
          <a:bodyPr/>
          <a:lstStyle/>
          <a:p>
            <a:r>
              <a:rPr lang="en-GB" sz="3600" dirty="0"/>
              <a:t>Turnover - What is it costing?</a:t>
            </a:r>
            <a:br>
              <a:rPr lang="en-GB" sz="3600" dirty="0"/>
            </a:br>
            <a:endParaRPr lang="en-GB" sz="3600" b="0" dirty="0">
              <a:solidFill>
                <a:schemeClr val="tx1"/>
              </a:solidFill>
            </a:endParaRPr>
          </a:p>
        </p:txBody>
      </p:sp>
      <p:sp>
        <p:nvSpPr>
          <p:cNvPr id="4" name="TextBox 3">
            <a:extLst>
              <a:ext uri="{FF2B5EF4-FFF2-40B4-BE49-F238E27FC236}">
                <a16:creationId xmlns:a16="http://schemas.microsoft.com/office/drawing/2014/main" id="{B44D1FF1-159D-4BEB-8414-B63932F0B7AE}"/>
              </a:ext>
            </a:extLst>
          </p:cNvPr>
          <p:cNvSpPr txBox="1"/>
          <p:nvPr/>
        </p:nvSpPr>
        <p:spPr>
          <a:xfrm>
            <a:off x="184534" y="1664336"/>
            <a:ext cx="8774931"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West Sussex turnover rate - 6,800 people leave their job</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If that cost £200 bring new person on board £1,360,000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If use CIPD calculations £1500 – 10m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If manager leave £4,500 – £1.6m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Managers 		       Nurses 				Direct Care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Impact on people receiving your care &amp; support, staff filling the gaps, agency cover, manager strain, quality, morale, reputation </a:t>
            </a:r>
          </a:p>
        </p:txBody>
      </p:sp>
      <p:pic>
        <p:nvPicPr>
          <p:cNvPr id="6" name="Picture 5">
            <a:extLst>
              <a:ext uri="{FF2B5EF4-FFF2-40B4-BE49-F238E27FC236}">
                <a16:creationId xmlns:a16="http://schemas.microsoft.com/office/drawing/2014/main" id="{EDBA6B33-739D-451A-B930-CFC63E6B9836}"/>
              </a:ext>
            </a:extLst>
          </p:cNvPr>
          <p:cNvPicPr>
            <a:picLocks noChangeAspect="1"/>
          </p:cNvPicPr>
          <p:nvPr/>
        </p:nvPicPr>
        <p:blipFill>
          <a:blip r:embed="rId3"/>
          <a:stretch>
            <a:fillRect/>
          </a:stretch>
        </p:blipFill>
        <p:spPr>
          <a:xfrm>
            <a:off x="369069" y="3568364"/>
            <a:ext cx="1997613" cy="1880794"/>
          </a:xfrm>
          <a:prstGeom prst="rect">
            <a:avLst/>
          </a:prstGeom>
        </p:spPr>
      </p:pic>
      <p:pic>
        <p:nvPicPr>
          <p:cNvPr id="8" name="Picture 7">
            <a:extLst>
              <a:ext uri="{FF2B5EF4-FFF2-40B4-BE49-F238E27FC236}">
                <a16:creationId xmlns:a16="http://schemas.microsoft.com/office/drawing/2014/main" id="{C8261C36-3BA9-4DBA-8C33-FB75F24102BB}"/>
              </a:ext>
            </a:extLst>
          </p:cNvPr>
          <p:cNvPicPr>
            <a:picLocks noChangeAspect="1"/>
          </p:cNvPicPr>
          <p:nvPr/>
        </p:nvPicPr>
        <p:blipFill>
          <a:blip r:embed="rId4"/>
          <a:stretch>
            <a:fillRect/>
          </a:stretch>
        </p:blipFill>
        <p:spPr>
          <a:xfrm>
            <a:off x="2835089" y="3512449"/>
            <a:ext cx="1997612" cy="1936709"/>
          </a:xfrm>
          <a:prstGeom prst="rect">
            <a:avLst/>
          </a:prstGeom>
        </p:spPr>
      </p:pic>
      <p:pic>
        <p:nvPicPr>
          <p:cNvPr id="10" name="Picture 9">
            <a:extLst>
              <a:ext uri="{FF2B5EF4-FFF2-40B4-BE49-F238E27FC236}">
                <a16:creationId xmlns:a16="http://schemas.microsoft.com/office/drawing/2014/main" id="{4431E004-8E12-40B8-B923-16389099E955}"/>
              </a:ext>
            </a:extLst>
          </p:cNvPr>
          <p:cNvPicPr>
            <a:picLocks noChangeAspect="1"/>
          </p:cNvPicPr>
          <p:nvPr/>
        </p:nvPicPr>
        <p:blipFill>
          <a:blip r:embed="rId5"/>
          <a:stretch>
            <a:fillRect/>
          </a:stretch>
        </p:blipFill>
        <p:spPr>
          <a:xfrm>
            <a:off x="5688041" y="3584726"/>
            <a:ext cx="1795215" cy="1666985"/>
          </a:xfrm>
          <a:prstGeom prst="rect">
            <a:avLst/>
          </a:prstGeom>
        </p:spPr>
      </p:pic>
    </p:spTree>
    <p:extLst>
      <p:ext uri="{BB962C8B-B14F-4D97-AF65-F5344CB8AC3E}">
        <p14:creationId xmlns:p14="http://schemas.microsoft.com/office/powerpoint/2010/main" val="168185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4AFB-CBF6-485A-A2E4-B5837AC752DC}"/>
              </a:ext>
            </a:extLst>
          </p:cNvPr>
          <p:cNvSpPr>
            <a:spLocks noGrp="1"/>
          </p:cNvSpPr>
          <p:nvPr>
            <p:ph type="title"/>
          </p:nvPr>
        </p:nvSpPr>
        <p:spPr>
          <a:xfrm>
            <a:off x="367729" y="117919"/>
            <a:ext cx="6982305" cy="646811"/>
          </a:xfrm>
        </p:spPr>
        <p:txBody>
          <a:bodyPr/>
          <a:lstStyle/>
          <a:p>
            <a:r>
              <a:rPr lang="en-GB" dirty="0"/>
              <a:t>What works?</a:t>
            </a:r>
          </a:p>
        </p:txBody>
      </p:sp>
      <p:sp>
        <p:nvSpPr>
          <p:cNvPr id="3" name="Text Placeholder 2">
            <a:extLst>
              <a:ext uri="{FF2B5EF4-FFF2-40B4-BE49-F238E27FC236}">
                <a16:creationId xmlns:a16="http://schemas.microsoft.com/office/drawing/2014/main" id="{426B6E7D-3082-4163-926C-6CF7B2723078}"/>
              </a:ext>
            </a:extLst>
          </p:cNvPr>
          <p:cNvSpPr>
            <a:spLocks noGrp="1"/>
          </p:cNvSpPr>
          <p:nvPr>
            <p:ph type="body" sz="quarter" idx="11"/>
          </p:nvPr>
        </p:nvSpPr>
        <p:spPr>
          <a:xfrm>
            <a:off x="260154" y="764730"/>
            <a:ext cx="6982304" cy="4804365"/>
          </a:xfrm>
        </p:spPr>
        <p:txBody>
          <a:bodyPr/>
          <a:lstStyle/>
          <a:p>
            <a:r>
              <a:rPr lang="en-GB" b="1" dirty="0"/>
              <a:t>Research on retention</a:t>
            </a:r>
          </a:p>
          <a:p>
            <a:pPr lvl="1"/>
            <a:r>
              <a:rPr lang="en-GB" b="1" dirty="0">
                <a:hlinkClick r:id="rId2"/>
              </a:rPr>
              <a:t>Transform - Exeter </a:t>
            </a:r>
            <a:r>
              <a:rPr lang="en-GB" b="1" dirty="0"/>
              <a:t> </a:t>
            </a:r>
            <a:r>
              <a:rPr lang="en-GB" dirty="0"/>
              <a:t>loyalty to their employer - </a:t>
            </a:r>
            <a:r>
              <a:rPr lang="en-GB" i="1" dirty="0"/>
              <a:t>feeling valued, job satisfaction, having a positive impact on people’s lives, opportunity for growth, good working conditions, fair wages, flexibility and help with childcare costs.</a:t>
            </a:r>
          </a:p>
          <a:p>
            <a:pPr lvl="1"/>
            <a:r>
              <a:rPr lang="en-GB" b="1" dirty="0">
                <a:hlinkClick r:id="rId3"/>
              </a:rPr>
              <a:t>Secrets of Success </a:t>
            </a:r>
            <a:r>
              <a:rPr lang="en-GB" b="1" dirty="0"/>
              <a:t>– </a:t>
            </a:r>
            <a:r>
              <a:rPr lang="en-GB" i="1" dirty="0">
                <a:hlinkClick r:id="rId4"/>
              </a:rPr>
              <a:t>values based approaches</a:t>
            </a:r>
            <a:r>
              <a:rPr lang="en-GB" i="1" dirty="0"/>
              <a:t>, supportive induction, positive place to work, development opportunities – </a:t>
            </a:r>
            <a:r>
              <a:rPr lang="en-GB" i="1" dirty="0">
                <a:hlinkClick r:id="rId5"/>
              </a:rPr>
              <a:t>Retain to Gain </a:t>
            </a:r>
            <a:endParaRPr lang="en-GB" i="1" dirty="0"/>
          </a:p>
          <a:p>
            <a:pPr lvl="1"/>
            <a:r>
              <a:rPr lang="en-GB" b="1" dirty="0">
                <a:hlinkClick r:id="rId6"/>
              </a:rPr>
              <a:t>Top tips for retention </a:t>
            </a:r>
            <a:r>
              <a:rPr lang="en-GB" b="1" dirty="0"/>
              <a:t>– </a:t>
            </a:r>
            <a:r>
              <a:rPr lang="en-GB" sz="1800" dirty="0"/>
              <a:t>A briefing for adult social care providers | Local Government Association. </a:t>
            </a:r>
            <a:r>
              <a:rPr lang="en-GB" sz="1800" i="1" dirty="0"/>
              <a:t>Recruit to retain, offer good working conditions and remove barriers to working, Understand your workforce and what motivates them, Ensure wellbeing is on everyone’s agenda, Invest in the workforce and their careers, Recognise and reward good work, ensure retention features in workforce planning</a:t>
            </a:r>
          </a:p>
          <a:p>
            <a:r>
              <a:rPr lang="en-GB" b="1" dirty="0"/>
              <a:t>Local Recruitment Conversations </a:t>
            </a:r>
            <a:r>
              <a:rPr lang="en-GB" dirty="0"/>
              <a:t>– </a:t>
            </a:r>
            <a:r>
              <a:rPr lang="en-GB" dirty="0">
                <a:hlinkClick r:id="rId7"/>
              </a:rPr>
              <a:t>missing a trick </a:t>
            </a:r>
            <a:r>
              <a:rPr lang="en-GB" dirty="0"/>
              <a:t>document </a:t>
            </a:r>
          </a:p>
          <a:p>
            <a:pPr lvl="1"/>
            <a:endParaRPr lang="en-GB" i="1" dirty="0"/>
          </a:p>
        </p:txBody>
      </p:sp>
    </p:spTree>
    <p:extLst>
      <p:ext uri="{BB962C8B-B14F-4D97-AF65-F5344CB8AC3E}">
        <p14:creationId xmlns:p14="http://schemas.microsoft.com/office/powerpoint/2010/main" val="248521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94" y="1525057"/>
            <a:ext cx="5546995" cy="689334"/>
          </a:xfrm>
        </p:spPr>
        <p:txBody>
          <a:bodyPr/>
          <a:lstStyle/>
          <a:p>
            <a:r>
              <a:rPr lang="en-GB" sz="3200" dirty="0"/>
              <a:t>Stay connected…</a:t>
            </a:r>
          </a:p>
        </p:txBody>
      </p:sp>
      <p:sp>
        <p:nvSpPr>
          <p:cNvPr id="3" name="Text Placeholder 2"/>
          <p:cNvSpPr>
            <a:spLocks noGrp="1"/>
          </p:cNvSpPr>
          <p:nvPr>
            <p:ph type="body" sz="quarter" idx="10"/>
          </p:nvPr>
        </p:nvSpPr>
        <p:spPr>
          <a:xfrm>
            <a:off x="251168" y="2254624"/>
            <a:ext cx="8661478" cy="4112852"/>
          </a:xfrm>
        </p:spPr>
        <p:txBody>
          <a:bodyPr/>
          <a:lstStyle/>
          <a:p>
            <a:pPr>
              <a:defRPr/>
            </a:pPr>
            <a:r>
              <a:rPr lang="en-GB" dirty="0"/>
              <a:t>For further information or support, visit the Skills for Care website at: </a:t>
            </a:r>
            <a:r>
              <a:rPr lang="en-GB" b="1" dirty="0">
                <a:solidFill>
                  <a:srgbClr val="0079C2"/>
                </a:solidFill>
                <a:hlinkClick r:id="rId3"/>
              </a:rPr>
              <a:t>www.skillsforcare.org.uk</a:t>
            </a:r>
            <a:endParaRPr lang="en-GB" b="1" dirty="0">
              <a:solidFill>
                <a:srgbClr val="0079C2"/>
              </a:solidFill>
            </a:endParaRPr>
          </a:p>
          <a:p>
            <a:pPr>
              <a:defRPr/>
            </a:pPr>
            <a:endParaRPr lang="en-GB" b="1" dirty="0">
              <a:solidFill>
                <a:srgbClr val="0079C2"/>
              </a:solidFill>
            </a:endParaRPr>
          </a:p>
          <a:p>
            <a:pPr>
              <a:defRPr/>
            </a:pPr>
            <a:r>
              <a:rPr lang="en-GB" dirty="0"/>
              <a:t>For updates, sign up to our newsletter at:</a:t>
            </a:r>
          </a:p>
          <a:p>
            <a:pPr>
              <a:spcBef>
                <a:spcPts val="0"/>
              </a:spcBef>
              <a:defRPr/>
            </a:pPr>
            <a:r>
              <a:rPr lang="en-GB" b="1" dirty="0">
                <a:hlinkClick r:id="rId4"/>
              </a:rPr>
              <a:t>www.skillsforcare.org.uk/enews</a:t>
            </a:r>
            <a:r>
              <a:rPr lang="en-GB" b="1" dirty="0"/>
              <a:t> </a:t>
            </a:r>
          </a:p>
          <a:p>
            <a:pPr>
              <a:defRPr/>
            </a:pPr>
            <a:endParaRPr lang="en-GB" b="1" dirty="0">
              <a:solidFill>
                <a:srgbClr val="0079C2"/>
              </a:solidFill>
            </a:endParaRPr>
          </a:p>
          <a:p>
            <a:r>
              <a:rPr lang="en-GB" sz="2800" dirty="0">
                <a:hlinkClick r:id="rId5"/>
              </a:rPr>
              <a:t>Karen.stevens@skillsforcare.org.uk</a:t>
            </a:r>
            <a:r>
              <a:rPr lang="en-GB" sz="2800" dirty="0"/>
              <a:t> </a:t>
            </a:r>
          </a:p>
          <a:p>
            <a:endParaRPr lang="en-GB" dirty="0"/>
          </a:p>
          <a:p>
            <a:r>
              <a:rPr lang="en-GB" dirty="0"/>
              <a:t>	@</a:t>
            </a:r>
            <a:r>
              <a:rPr lang="en-GB" dirty="0" err="1"/>
              <a:t>sfc_KarenS</a:t>
            </a:r>
            <a:endParaRPr lang="en-GB" dirty="0"/>
          </a:p>
          <a:p>
            <a:r>
              <a:rPr lang="en-GB" dirty="0"/>
              <a:t>             @</a:t>
            </a:r>
            <a:r>
              <a:rPr lang="en-GB" dirty="0" err="1"/>
              <a:t>sfc_LondonSE</a:t>
            </a:r>
            <a:r>
              <a:rPr lang="en-GB" dirty="0"/>
              <a:t> </a:t>
            </a:r>
          </a:p>
          <a:p>
            <a:r>
              <a:rPr lang="en-GB" dirty="0"/>
              <a:t>	@</a:t>
            </a:r>
            <a:r>
              <a:rPr lang="en-GB" dirty="0" err="1"/>
              <a:t>skillsforcare</a:t>
            </a:r>
            <a:r>
              <a:rPr lang="en-GB" dirty="0"/>
              <a:t> </a:t>
            </a:r>
          </a:p>
          <a:p>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928" y="2933917"/>
            <a:ext cx="1710296" cy="2101636"/>
          </a:xfrm>
          <a:prstGeom prst="rect">
            <a:avLst/>
          </a:prstGeom>
        </p:spPr>
      </p:pic>
      <p:sp>
        <p:nvSpPr>
          <p:cNvPr id="5" name="AutoShape 2" descr="Image result for twitter">
            <a:extLst>
              <a:ext uri="{FF2B5EF4-FFF2-40B4-BE49-F238E27FC236}">
                <a16:creationId xmlns:a16="http://schemas.microsoft.com/office/drawing/2014/main" id="{9A9241E7-7AAF-4534-BC1E-0F612A39040C}"/>
              </a:ext>
            </a:extLst>
          </p:cNvPr>
          <p:cNvSpPr>
            <a:spLocks noChangeAspect="1" noChangeArrowheads="1"/>
          </p:cNvSpPr>
          <p:nvPr/>
        </p:nvSpPr>
        <p:spPr bwMode="auto">
          <a:xfrm>
            <a:off x="44196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AutoShape 4" descr="Image result for twitter">
            <a:extLst>
              <a:ext uri="{FF2B5EF4-FFF2-40B4-BE49-F238E27FC236}">
                <a16:creationId xmlns:a16="http://schemas.microsoft.com/office/drawing/2014/main" id="{BFB085AD-5BD9-4ED8-8BD5-3932EFB1EAF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AutoShape 6" descr="Image result for twitter">
            <a:extLst>
              <a:ext uri="{FF2B5EF4-FFF2-40B4-BE49-F238E27FC236}">
                <a16:creationId xmlns:a16="http://schemas.microsoft.com/office/drawing/2014/main" id="{9B004682-29C4-4DBC-A5EC-5F6B68E8BD05}"/>
              </a:ext>
            </a:extLst>
          </p:cNvPr>
          <p:cNvSpPr>
            <a:spLocks noChangeAspect="1" noChangeArrowheads="1"/>
          </p:cNvSpPr>
          <p:nvPr/>
        </p:nvSpPr>
        <p:spPr bwMode="auto">
          <a:xfrm>
            <a:off x="5049079" y="854765"/>
            <a:ext cx="1113182" cy="11131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F27E9D7C-E61A-47BB-AD8D-771BCEF68FB7}"/>
              </a:ext>
            </a:extLst>
          </p:cNvPr>
          <p:cNvPicPr>
            <a:picLocks noChangeAspect="1"/>
          </p:cNvPicPr>
          <p:nvPr/>
        </p:nvPicPr>
        <p:blipFill rotWithShape="1">
          <a:blip r:embed="rId7">
            <a:extLst>
              <a:ext uri="{28A0092B-C50C-407E-A947-70E740481C1C}">
                <a14:useLocalDpi xmlns:a14="http://schemas.microsoft.com/office/drawing/2010/main" val="0"/>
              </a:ext>
            </a:extLst>
          </a:blip>
          <a:srcRect l="27349" t="12423" r="25976" b="13147"/>
          <a:stretch/>
        </p:blipFill>
        <p:spPr>
          <a:xfrm>
            <a:off x="357809" y="5402517"/>
            <a:ext cx="705678" cy="590779"/>
          </a:xfrm>
          <a:prstGeom prst="rect">
            <a:avLst/>
          </a:prstGeom>
        </p:spPr>
      </p:pic>
    </p:spTree>
    <p:extLst>
      <p:ext uri="{BB962C8B-B14F-4D97-AF65-F5344CB8AC3E}">
        <p14:creationId xmlns:p14="http://schemas.microsoft.com/office/powerpoint/2010/main" val="304465961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4000" b="1" dirty="0" smtClean="0">
            <a:solidFill>
              <a:schemeClr val="tx1">
                <a:lumMod val="85000"/>
                <a:lumOff val="15000"/>
              </a:schemeClr>
            </a:solidFill>
            <a:latin typeface="+mj-lt"/>
            <a:cs typeface="Verdana"/>
          </a:defRPr>
        </a:defPPr>
      </a:lstStyle>
    </a:txDef>
  </a:objectDefaults>
  <a:extraClrSchemeLst/>
  <a:extLst>
    <a:ext uri="{05A4C25C-085E-4340-85A3-A5531E510DB2}">
      <thm15:themeFamily xmlns:thm15="http://schemas.microsoft.com/office/thememl/2012/main" name="West Sussex Briefings - Powerpoint_  -  Read-Only" id="{ACC7502A-B201-4B4D-8691-7257A8AB1C0B}" vid="{D3E065A7-4561-4D5E-9534-20ABD9EBDDB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35688</TotalTime>
  <Words>2057</Words>
  <Application>Microsoft Office PowerPoint</Application>
  <PresentationFormat>On-screen Show (4:3)</PresentationFormat>
  <Paragraphs>238</Paragraphs>
  <Slides>39</Slides>
  <Notes>14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39</vt:i4>
      </vt:variant>
    </vt:vector>
  </HeadingPairs>
  <TitlesOfParts>
    <vt:vector size="56" baseType="lpstr">
      <vt:lpstr>Arial</vt:lpstr>
      <vt:lpstr>Calibri</vt:lpstr>
      <vt:lpstr>Calibri Light</vt:lpstr>
      <vt:lpstr>Century Gothic</vt:lpstr>
      <vt:lpstr>Corbel</vt:lpstr>
      <vt:lpstr>Helvetica</vt:lpstr>
      <vt:lpstr>Helvetica Neue</vt:lpstr>
      <vt:lpstr>Open Sans</vt:lpstr>
      <vt:lpstr>Trebuchet MS</vt:lpstr>
      <vt:lpstr>Wingdings</vt:lpstr>
      <vt:lpstr>Wingdings 3</vt:lpstr>
      <vt:lpstr>Office Theme</vt:lpstr>
      <vt:lpstr>Title slides</vt:lpstr>
      <vt:lpstr>Bespoke content slides</vt:lpstr>
      <vt:lpstr>1_Bespoke content slides</vt:lpstr>
      <vt:lpstr>Facet</vt:lpstr>
      <vt:lpstr>1_Office Theme</vt:lpstr>
      <vt:lpstr>Welcome to Thinking differently about recruitment.  Tuesday 7th February 2022 13:30-15:30  </vt:lpstr>
      <vt:lpstr>Agenda</vt:lpstr>
      <vt:lpstr>Mentimeter survey</vt:lpstr>
      <vt:lpstr>Setting the scene</vt:lpstr>
      <vt:lpstr>Thinking Differently About Recruitment and Retention workshop  Karen Stevens – Locality Manager, Skills for Care  karen.stevens@skillsforcare.org.uk    </vt:lpstr>
      <vt:lpstr>Making the Most of the National recruitment campaign 'Made with Care’  </vt:lpstr>
      <vt:lpstr>Turnover - What is it costing? </vt:lpstr>
      <vt:lpstr>What works?</vt:lpstr>
      <vt:lpstr>Stay connected…</vt:lpstr>
      <vt:lpstr>How people come to work in care and why they stay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Compassionate leadership</vt:lpstr>
      <vt:lpstr>Becoming an employer of choice</vt:lpstr>
      <vt:lpstr>PowerPoint Presentation</vt:lpstr>
      <vt:lpstr>PowerPoint Presentation</vt:lpstr>
      <vt:lpstr>PowerPoint Presentation</vt:lpstr>
      <vt:lpstr>PowerPoint Presentation</vt:lpstr>
      <vt:lpstr>PowerPoint Presentation</vt:lpstr>
      <vt:lpstr>PowerPoint Presentation</vt:lpstr>
      <vt:lpstr>Breakout rooms</vt:lpstr>
      <vt:lpstr>Proud to Care &amp; Recruitment Champions</vt:lpstr>
      <vt:lpstr>PowerPoint Presentation</vt:lpstr>
      <vt:lpstr>Who are we?</vt:lpstr>
      <vt:lpstr>What can we do for you</vt:lpstr>
      <vt:lpstr> What next?</vt:lpstr>
      <vt:lpstr> Recruitment Champions</vt:lpstr>
      <vt:lpstr> </vt:lpstr>
      <vt:lpstr>Just before we go…</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neil@carefriends.co.uk</dc:creator>
  <cp:lastModifiedBy>Hayley Crosby</cp:lastModifiedBy>
  <cp:revision>205</cp:revision>
  <dcterms:created xsi:type="dcterms:W3CDTF">2021-01-09T16:45:35Z</dcterms:created>
  <dcterms:modified xsi:type="dcterms:W3CDTF">2022-02-07T16:26:15Z</dcterms:modified>
</cp:coreProperties>
</file>